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4"/>
  </p:notesMasterIdLst>
  <p:handoutMasterIdLst>
    <p:handoutMasterId r:id="rId35"/>
  </p:handoutMasterIdLst>
  <p:sldIdLst>
    <p:sldId id="302" r:id="rId5"/>
    <p:sldId id="371" r:id="rId6"/>
    <p:sldId id="301" r:id="rId7"/>
    <p:sldId id="283" r:id="rId8"/>
    <p:sldId id="331" r:id="rId9"/>
    <p:sldId id="382" r:id="rId10"/>
    <p:sldId id="376" r:id="rId11"/>
    <p:sldId id="372" r:id="rId12"/>
    <p:sldId id="340" r:id="rId13"/>
    <p:sldId id="364" r:id="rId14"/>
    <p:sldId id="353" r:id="rId15"/>
    <p:sldId id="332" r:id="rId16"/>
    <p:sldId id="373" r:id="rId17"/>
    <p:sldId id="365" r:id="rId18"/>
    <p:sldId id="368" r:id="rId19"/>
    <p:sldId id="369" r:id="rId20"/>
    <p:sldId id="377" r:id="rId21"/>
    <p:sldId id="354" r:id="rId22"/>
    <p:sldId id="355" r:id="rId23"/>
    <p:sldId id="342" r:id="rId24"/>
    <p:sldId id="379" r:id="rId25"/>
    <p:sldId id="351" r:id="rId26"/>
    <p:sldId id="375" r:id="rId27"/>
    <p:sldId id="380" r:id="rId28"/>
    <p:sldId id="317" r:id="rId29"/>
    <p:sldId id="299" r:id="rId30"/>
    <p:sldId id="359" r:id="rId31"/>
    <p:sldId id="350" r:id="rId32"/>
    <p:sldId id="381"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12" autoAdjust="0"/>
  </p:normalViewPr>
  <p:slideViewPr>
    <p:cSldViewPr snapToGrid="0">
      <p:cViewPr varScale="1">
        <p:scale>
          <a:sx n="89" d="100"/>
          <a:sy n="89" d="100"/>
        </p:scale>
        <p:origin x="418" y="77"/>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1123"/>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svg"/><Relationship Id="rId1" Type="http://schemas.openxmlformats.org/officeDocument/2006/relationships/image" Target="../media/image25.png"/><Relationship Id="rId6" Type="http://schemas.openxmlformats.org/officeDocument/2006/relationships/image" Target="../media/image34.svg"/><Relationship Id="rId5" Type="http://schemas.openxmlformats.org/officeDocument/2006/relationships/image" Target="../media/image27.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svg"/><Relationship Id="rId1" Type="http://schemas.openxmlformats.org/officeDocument/2006/relationships/image" Target="../media/image25.png"/><Relationship Id="rId6" Type="http://schemas.openxmlformats.org/officeDocument/2006/relationships/image" Target="../media/image34.svg"/><Relationship Id="rId5" Type="http://schemas.openxmlformats.org/officeDocument/2006/relationships/image" Target="../media/image27.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A284D-BDBF-40AE-BC68-93018C6E98F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E1363B0-01EC-4362-831E-8F8D2BCE042E}">
      <dgm:prSet/>
      <dgm:spPr/>
      <dgm:t>
        <a:bodyPr/>
        <a:lstStyle/>
        <a:p>
          <a:r>
            <a:rPr lang="en-US" dirty="0"/>
            <a:t>Let us know you are there </a:t>
          </a:r>
        </a:p>
      </dgm:t>
    </dgm:pt>
    <dgm:pt modelId="{2939E16A-ECC7-4847-B590-2E6B7A351652}" type="parTrans" cxnId="{80249B60-1BCE-424C-B130-475A0E9AA55E}">
      <dgm:prSet/>
      <dgm:spPr/>
      <dgm:t>
        <a:bodyPr/>
        <a:lstStyle/>
        <a:p>
          <a:endParaRPr lang="en-US"/>
        </a:p>
      </dgm:t>
    </dgm:pt>
    <dgm:pt modelId="{C7C6EBD7-ED67-4F7F-8FF1-B2C6E1C271CA}" type="sibTrans" cxnId="{80249B60-1BCE-424C-B130-475A0E9AA55E}">
      <dgm:prSet/>
      <dgm:spPr/>
      <dgm:t>
        <a:bodyPr/>
        <a:lstStyle/>
        <a:p>
          <a:endParaRPr lang="en-US"/>
        </a:p>
      </dgm:t>
    </dgm:pt>
    <dgm:pt modelId="{D3735CA0-89D2-45ED-93E1-6FE4016624CF}">
      <dgm:prSet/>
      <dgm:spPr/>
      <dgm:t>
        <a:bodyPr/>
        <a:lstStyle/>
        <a:p>
          <a:r>
            <a:rPr lang="en-US" dirty="0"/>
            <a:t>Tech support – Georgia 615-945-1118 </a:t>
          </a:r>
        </a:p>
      </dgm:t>
    </dgm:pt>
    <dgm:pt modelId="{021E1C7D-8E29-4BFA-BEC6-DFD01F1F5024}" type="parTrans" cxnId="{BE8CD872-CB83-4603-BE3B-088520EC144C}">
      <dgm:prSet/>
      <dgm:spPr/>
      <dgm:t>
        <a:bodyPr/>
        <a:lstStyle/>
        <a:p>
          <a:endParaRPr lang="en-US"/>
        </a:p>
      </dgm:t>
    </dgm:pt>
    <dgm:pt modelId="{36346524-5ED6-4840-B70F-88CC76B827A2}" type="sibTrans" cxnId="{BE8CD872-CB83-4603-BE3B-088520EC144C}">
      <dgm:prSet/>
      <dgm:spPr/>
      <dgm:t>
        <a:bodyPr/>
        <a:lstStyle/>
        <a:p>
          <a:endParaRPr lang="en-US"/>
        </a:p>
      </dgm:t>
    </dgm:pt>
    <dgm:pt modelId="{94EC9450-E8E1-434B-A8C4-844B0C63E414}">
      <dgm:prSet/>
      <dgm:spPr/>
      <dgm:t>
        <a:bodyPr/>
        <a:lstStyle/>
        <a:p>
          <a:r>
            <a:rPr lang="en-US" dirty="0"/>
            <a:t>Your Time – Ask Questions!</a:t>
          </a:r>
        </a:p>
      </dgm:t>
    </dgm:pt>
    <dgm:pt modelId="{49541138-100C-46B5-A87A-9C54D090F1E6}" type="parTrans" cxnId="{18873673-DB0A-42DD-9B2A-BDEECDF69231}">
      <dgm:prSet/>
      <dgm:spPr/>
      <dgm:t>
        <a:bodyPr/>
        <a:lstStyle/>
        <a:p>
          <a:endParaRPr lang="en-US"/>
        </a:p>
      </dgm:t>
    </dgm:pt>
    <dgm:pt modelId="{3FBF0BC2-C883-4F9F-A5FA-7B72562B88DA}" type="sibTrans" cxnId="{18873673-DB0A-42DD-9B2A-BDEECDF69231}">
      <dgm:prSet/>
      <dgm:spPr/>
      <dgm:t>
        <a:bodyPr/>
        <a:lstStyle/>
        <a:p>
          <a:endParaRPr lang="en-US"/>
        </a:p>
      </dgm:t>
    </dgm:pt>
    <dgm:pt modelId="{17C18E49-498B-4AA0-87B3-D57D444435C2}">
      <dgm:prSet/>
      <dgm:spPr/>
      <dgm:t>
        <a:bodyPr/>
        <a:lstStyle/>
        <a:p>
          <a:r>
            <a:rPr lang="en-US" dirty="0"/>
            <a:t>Variety of businesses on the phone</a:t>
          </a:r>
        </a:p>
      </dgm:t>
    </dgm:pt>
    <dgm:pt modelId="{4B8C01C7-6C4A-4A5F-9CA2-01E7EA848904}" type="sibTrans" cxnId="{5A7ACDF9-60F9-41A0-8D71-8CD2D8751A2E}">
      <dgm:prSet/>
      <dgm:spPr/>
      <dgm:t>
        <a:bodyPr/>
        <a:lstStyle/>
        <a:p>
          <a:endParaRPr lang="en-US"/>
        </a:p>
      </dgm:t>
    </dgm:pt>
    <dgm:pt modelId="{8430CBAD-93C2-4147-9FA3-DC727AC45D8F}" type="parTrans" cxnId="{5A7ACDF9-60F9-41A0-8D71-8CD2D8751A2E}">
      <dgm:prSet/>
      <dgm:spPr/>
      <dgm:t>
        <a:bodyPr/>
        <a:lstStyle/>
        <a:p>
          <a:endParaRPr lang="en-US"/>
        </a:p>
      </dgm:t>
    </dgm:pt>
    <dgm:pt modelId="{33EA3CFE-3F43-44EC-A88B-55B24CC3004A}" type="pres">
      <dgm:prSet presAssocID="{C46A284D-BDBF-40AE-BC68-93018C6E98F9}" presName="root" presStyleCnt="0">
        <dgm:presLayoutVars>
          <dgm:dir/>
          <dgm:resizeHandles val="exact"/>
        </dgm:presLayoutVars>
      </dgm:prSet>
      <dgm:spPr/>
      <dgm:t>
        <a:bodyPr/>
        <a:lstStyle/>
        <a:p>
          <a:endParaRPr lang="en-US"/>
        </a:p>
      </dgm:t>
    </dgm:pt>
    <dgm:pt modelId="{BB6FEB3D-F51B-46A3-827D-969863FC5D8A}" type="pres">
      <dgm:prSet presAssocID="{5E1363B0-01EC-4362-831E-8F8D2BCE042E}" presName="compNode" presStyleCnt="0"/>
      <dgm:spPr/>
    </dgm:pt>
    <dgm:pt modelId="{2B6527E4-5495-4E8F-B4FA-C70A9C51C933}" type="pres">
      <dgm:prSet presAssocID="{5E1363B0-01EC-4362-831E-8F8D2BCE042E}" presName="bgRect" presStyleLbl="bgShp" presStyleIdx="0" presStyleCnt="4" custLinFactNeighborX="-200" custLinFactNeighborY="676"/>
      <dgm:spPr/>
    </dgm:pt>
    <dgm:pt modelId="{23F4188F-228A-484C-B5C9-5B1602458E4E}" type="pres">
      <dgm:prSet presAssocID="{5E1363B0-01EC-4362-831E-8F8D2BCE042E}" presName="iconRect" presStyleLbl="node1" presStyleIdx="0" presStyleCnt="4" custScaleY="110471" custLinFactNeighborX="-1070" custLinFactNeighborY="2326"/>
      <dgm:spPr>
        <a:solidFill>
          <a:schemeClr val="bg1">
            <a:alpha val="0"/>
          </a:schemeClr>
        </a:solidFill>
        <a:ln>
          <a:noFill/>
        </a:ln>
      </dgm:spPr>
    </dgm:pt>
    <dgm:pt modelId="{95FDBDF8-A650-4207-AFBD-429E739B4AE8}" type="pres">
      <dgm:prSet presAssocID="{5E1363B0-01EC-4362-831E-8F8D2BCE042E}" presName="spaceRect" presStyleCnt="0"/>
      <dgm:spPr/>
    </dgm:pt>
    <dgm:pt modelId="{05B99387-25B9-4E31-A8BB-79C052092403}" type="pres">
      <dgm:prSet presAssocID="{5E1363B0-01EC-4362-831E-8F8D2BCE042E}" presName="parTx" presStyleLbl="revTx" presStyleIdx="0" presStyleCnt="4">
        <dgm:presLayoutVars>
          <dgm:chMax val="0"/>
          <dgm:chPref val="0"/>
        </dgm:presLayoutVars>
      </dgm:prSet>
      <dgm:spPr/>
      <dgm:t>
        <a:bodyPr/>
        <a:lstStyle/>
        <a:p>
          <a:endParaRPr lang="en-US"/>
        </a:p>
      </dgm:t>
    </dgm:pt>
    <dgm:pt modelId="{3AF25D15-6C01-4C14-ACFF-1FA2FA6D0801}" type="pres">
      <dgm:prSet presAssocID="{C7C6EBD7-ED67-4F7F-8FF1-B2C6E1C271CA}" presName="sibTrans" presStyleCnt="0"/>
      <dgm:spPr/>
    </dgm:pt>
    <dgm:pt modelId="{C2E76B4A-8DEB-4AB5-A976-8B17F7D5E3E6}" type="pres">
      <dgm:prSet presAssocID="{D3735CA0-89D2-45ED-93E1-6FE4016624CF}" presName="compNode" presStyleCnt="0"/>
      <dgm:spPr/>
    </dgm:pt>
    <dgm:pt modelId="{9F3A32F5-6BAF-4AC9-8783-6F04B49E0EA5}" type="pres">
      <dgm:prSet presAssocID="{D3735CA0-89D2-45ED-93E1-6FE4016624CF}" presName="bgRect" presStyleLbl="bgShp" presStyleIdx="1" presStyleCnt="4" custLinFactNeighborY="5095"/>
      <dgm:spPr/>
    </dgm:pt>
    <dgm:pt modelId="{95A90C7E-F01A-46BC-AB95-0F8E841A8C37}" type="pres">
      <dgm:prSet presAssocID="{D3735CA0-89D2-45ED-93E1-6FE4016624CF}" presName="iconRect" presStyleLbl="node1" presStyleIdx="1"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all center"/>
        </a:ext>
      </dgm:extLst>
    </dgm:pt>
    <dgm:pt modelId="{D801568E-0499-413D-9A6B-2ECCF6673956}" type="pres">
      <dgm:prSet presAssocID="{D3735CA0-89D2-45ED-93E1-6FE4016624CF}" presName="spaceRect" presStyleCnt="0"/>
      <dgm:spPr/>
    </dgm:pt>
    <dgm:pt modelId="{4848F8C1-B7AD-45D7-B44D-8238BBB3E5E2}" type="pres">
      <dgm:prSet presAssocID="{D3735CA0-89D2-45ED-93E1-6FE4016624CF}" presName="parTx" presStyleLbl="revTx" presStyleIdx="1" presStyleCnt="4">
        <dgm:presLayoutVars>
          <dgm:chMax val="0"/>
          <dgm:chPref val="0"/>
        </dgm:presLayoutVars>
      </dgm:prSet>
      <dgm:spPr/>
      <dgm:t>
        <a:bodyPr/>
        <a:lstStyle/>
        <a:p>
          <a:endParaRPr lang="en-US"/>
        </a:p>
      </dgm:t>
    </dgm:pt>
    <dgm:pt modelId="{FD5950BE-00A5-4D26-AFB9-1677420D080D}" type="pres">
      <dgm:prSet presAssocID="{36346524-5ED6-4840-B70F-88CC76B827A2}" presName="sibTrans" presStyleCnt="0"/>
      <dgm:spPr/>
    </dgm:pt>
    <dgm:pt modelId="{E46E8FE5-14A5-4CDF-8972-DE74A384A9C3}" type="pres">
      <dgm:prSet presAssocID="{17C18E49-498B-4AA0-87B3-D57D444435C2}" presName="compNode" presStyleCnt="0"/>
      <dgm:spPr/>
    </dgm:pt>
    <dgm:pt modelId="{54D9953A-144B-447C-B4E6-FD99E5BFC52E}" type="pres">
      <dgm:prSet presAssocID="{17C18E49-498B-4AA0-87B3-D57D444435C2}" presName="bgRect" presStyleLbl="bgShp" presStyleIdx="2" presStyleCnt="4"/>
      <dgm:spPr/>
    </dgm:pt>
    <dgm:pt modelId="{0D9B7FE5-D970-4876-9586-495AB74639E6}" type="pres">
      <dgm:prSet presAssocID="{17C18E49-498B-4AA0-87B3-D57D444435C2}" presName="iconRect" presStyleLbl="node1" presStyleIdx="2"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ity"/>
        </a:ext>
      </dgm:extLst>
    </dgm:pt>
    <dgm:pt modelId="{B195B279-6B78-4C09-90CF-064AE3415136}" type="pres">
      <dgm:prSet presAssocID="{17C18E49-498B-4AA0-87B3-D57D444435C2}" presName="spaceRect" presStyleCnt="0"/>
      <dgm:spPr/>
    </dgm:pt>
    <dgm:pt modelId="{C05974BD-39A1-4BC0-8538-32478FF555D5}" type="pres">
      <dgm:prSet presAssocID="{17C18E49-498B-4AA0-87B3-D57D444435C2}" presName="parTx" presStyleLbl="revTx" presStyleIdx="2" presStyleCnt="4">
        <dgm:presLayoutVars>
          <dgm:chMax val="0"/>
          <dgm:chPref val="0"/>
        </dgm:presLayoutVars>
      </dgm:prSet>
      <dgm:spPr/>
      <dgm:t>
        <a:bodyPr/>
        <a:lstStyle/>
        <a:p>
          <a:endParaRPr lang="en-US"/>
        </a:p>
      </dgm:t>
    </dgm:pt>
    <dgm:pt modelId="{0E3D4A2F-94A8-43AA-881B-0A83A22D492F}" type="pres">
      <dgm:prSet presAssocID="{4B8C01C7-6C4A-4A5F-9CA2-01E7EA848904}" presName="sibTrans" presStyleCnt="0"/>
      <dgm:spPr/>
    </dgm:pt>
    <dgm:pt modelId="{BF99DDBD-AE61-4D49-AE28-C5E12DDC5FDE}" type="pres">
      <dgm:prSet presAssocID="{94EC9450-E8E1-434B-A8C4-844B0C63E414}" presName="compNode" presStyleCnt="0"/>
      <dgm:spPr/>
    </dgm:pt>
    <dgm:pt modelId="{4AA6F844-D005-444B-BD17-9974BE5CEC1D}" type="pres">
      <dgm:prSet presAssocID="{94EC9450-E8E1-434B-A8C4-844B0C63E414}" presName="bgRect" presStyleLbl="bgShp" presStyleIdx="3" presStyleCnt="4"/>
      <dgm:spPr/>
    </dgm:pt>
    <dgm:pt modelId="{FD736D55-6A48-4171-BC24-2B2B852E8097}" type="pres">
      <dgm:prSet presAssocID="{94EC9450-E8E1-434B-A8C4-844B0C63E414}" presName="iconRect" presStyleLbl="node1" presStyleIdx="3"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Questions"/>
        </a:ext>
      </dgm:extLst>
    </dgm:pt>
    <dgm:pt modelId="{1B87D64C-0E6C-4B82-AC13-0F42AA10EE84}" type="pres">
      <dgm:prSet presAssocID="{94EC9450-E8E1-434B-A8C4-844B0C63E414}" presName="spaceRect" presStyleCnt="0"/>
      <dgm:spPr/>
    </dgm:pt>
    <dgm:pt modelId="{721A24D2-12C1-45D0-BFAD-622C022BA35C}" type="pres">
      <dgm:prSet presAssocID="{94EC9450-E8E1-434B-A8C4-844B0C63E414}" presName="parTx" presStyleLbl="revTx" presStyleIdx="3" presStyleCnt="4">
        <dgm:presLayoutVars>
          <dgm:chMax val="0"/>
          <dgm:chPref val="0"/>
        </dgm:presLayoutVars>
      </dgm:prSet>
      <dgm:spPr/>
      <dgm:t>
        <a:bodyPr/>
        <a:lstStyle/>
        <a:p>
          <a:endParaRPr lang="en-US"/>
        </a:p>
      </dgm:t>
    </dgm:pt>
  </dgm:ptLst>
  <dgm:cxnLst>
    <dgm:cxn modelId="{9DD6FF89-4C19-45B4-B109-0C86DE69D991}" type="presOf" srcId="{94EC9450-E8E1-434B-A8C4-844B0C63E414}" destId="{721A24D2-12C1-45D0-BFAD-622C022BA35C}" srcOrd="0" destOrd="0" presId="urn:microsoft.com/office/officeart/2018/2/layout/IconVerticalSolidList"/>
    <dgm:cxn modelId="{2404BE67-7F47-4BD3-8FE3-F4F143BF556C}" type="presOf" srcId="{C46A284D-BDBF-40AE-BC68-93018C6E98F9}" destId="{33EA3CFE-3F43-44EC-A88B-55B24CC3004A}" srcOrd="0" destOrd="0" presId="urn:microsoft.com/office/officeart/2018/2/layout/IconVerticalSolidList"/>
    <dgm:cxn modelId="{18873673-DB0A-42DD-9B2A-BDEECDF69231}" srcId="{C46A284D-BDBF-40AE-BC68-93018C6E98F9}" destId="{94EC9450-E8E1-434B-A8C4-844B0C63E414}" srcOrd="3" destOrd="0" parTransId="{49541138-100C-46B5-A87A-9C54D090F1E6}" sibTransId="{3FBF0BC2-C883-4F9F-A5FA-7B72562B88DA}"/>
    <dgm:cxn modelId="{BE8CD872-CB83-4603-BE3B-088520EC144C}" srcId="{C46A284D-BDBF-40AE-BC68-93018C6E98F9}" destId="{D3735CA0-89D2-45ED-93E1-6FE4016624CF}" srcOrd="1" destOrd="0" parTransId="{021E1C7D-8E29-4BFA-BEC6-DFD01F1F5024}" sibTransId="{36346524-5ED6-4840-B70F-88CC76B827A2}"/>
    <dgm:cxn modelId="{570AFC0C-5517-4183-8F1B-7D05CEA192DE}" type="presOf" srcId="{D3735CA0-89D2-45ED-93E1-6FE4016624CF}" destId="{4848F8C1-B7AD-45D7-B44D-8238BBB3E5E2}" srcOrd="0" destOrd="0" presId="urn:microsoft.com/office/officeart/2018/2/layout/IconVerticalSolidList"/>
    <dgm:cxn modelId="{80249B60-1BCE-424C-B130-475A0E9AA55E}" srcId="{C46A284D-BDBF-40AE-BC68-93018C6E98F9}" destId="{5E1363B0-01EC-4362-831E-8F8D2BCE042E}" srcOrd="0" destOrd="0" parTransId="{2939E16A-ECC7-4847-B590-2E6B7A351652}" sibTransId="{C7C6EBD7-ED67-4F7F-8FF1-B2C6E1C271CA}"/>
    <dgm:cxn modelId="{350EF9A2-D6F7-484F-A164-95B543E93133}" type="presOf" srcId="{17C18E49-498B-4AA0-87B3-D57D444435C2}" destId="{C05974BD-39A1-4BC0-8538-32478FF555D5}" srcOrd="0" destOrd="0" presId="urn:microsoft.com/office/officeart/2018/2/layout/IconVerticalSolidList"/>
    <dgm:cxn modelId="{152FEEE8-3CF9-4324-9003-723913C76B14}" type="presOf" srcId="{5E1363B0-01EC-4362-831E-8F8D2BCE042E}" destId="{05B99387-25B9-4E31-A8BB-79C052092403}" srcOrd="0" destOrd="0" presId="urn:microsoft.com/office/officeart/2018/2/layout/IconVerticalSolidList"/>
    <dgm:cxn modelId="{5A7ACDF9-60F9-41A0-8D71-8CD2D8751A2E}" srcId="{C46A284D-BDBF-40AE-BC68-93018C6E98F9}" destId="{17C18E49-498B-4AA0-87B3-D57D444435C2}" srcOrd="2" destOrd="0" parTransId="{8430CBAD-93C2-4147-9FA3-DC727AC45D8F}" sibTransId="{4B8C01C7-6C4A-4A5F-9CA2-01E7EA848904}"/>
    <dgm:cxn modelId="{65519114-835F-4F22-BFC4-69A5124F50D7}" type="presParOf" srcId="{33EA3CFE-3F43-44EC-A88B-55B24CC3004A}" destId="{BB6FEB3D-F51B-46A3-827D-969863FC5D8A}" srcOrd="0" destOrd="0" presId="urn:microsoft.com/office/officeart/2018/2/layout/IconVerticalSolidList"/>
    <dgm:cxn modelId="{C97B61FA-43E9-48F1-914A-E2FE17FEB927}" type="presParOf" srcId="{BB6FEB3D-F51B-46A3-827D-969863FC5D8A}" destId="{2B6527E4-5495-4E8F-B4FA-C70A9C51C933}" srcOrd="0" destOrd="0" presId="urn:microsoft.com/office/officeart/2018/2/layout/IconVerticalSolidList"/>
    <dgm:cxn modelId="{FEBF149D-A16E-4EDD-928D-BC758D4B9A8B}" type="presParOf" srcId="{BB6FEB3D-F51B-46A3-827D-969863FC5D8A}" destId="{23F4188F-228A-484C-B5C9-5B1602458E4E}" srcOrd="1" destOrd="0" presId="urn:microsoft.com/office/officeart/2018/2/layout/IconVerticalSolidList"/>
    <dgm:cxn modelId="{B9301993-FB3C-420B-9C5F-F1BEF15DE73B}" type="presParOf" srcId="{BB6FEB3D-F51B-46A3-827D-969863FC5D8A}" destId="{95FDBDF8-A650-4207-AFBD-429E739B4AE8}" srcOrd="2" destOrd="0" presId="urn:microsoft.com/office/officeart/2018/2/layout/IconVerticalSolidList"/>
    <dgm:cxn modelId="{73D4772D-7D07-4E1B-909B-07082EFA5C16}" type="presParOf" srcId="{BB6FEB3D-F51B-46A3-827D-969863FC5D8A}" destId="{05B99387-25B9-4E31-A8BB-79C052092403}" srcOrd="3" destOrd="0" presId="urn:microsoft.com/office/officeart/2018/2/layout/IconVerticalSolidList"/>
    <dgm:cxn modelId="{7A5E885C-8E78-405C-BAFE-FA12F68A0AAA}" type="presParOf" srcId="{33EA3CFE-3F43-44EC-A88B-55B24CC3004A}" destId="{3AF25D15-6C01-4C14-ACFF-1FA2FA6D0801}" srcOrd="1" destOrd="0" presId="urn:microsoft.com/office/officeart/2018/2/layout/IconVerticalSolidList"/>
    <dgm:cxn modelId="{728EBE08-2D30-4834-9C9A-97EE5C64993A}" type="presParOf" srcId="{33EA3CFE-3F43-44EC-A88B-55B24CC3004A}" destId="{C2E76B4A-8DEB-4AB5-A976-8B17F7D5E3E6}" srcOrd="2" destOrd="0" presId="urn:microsoft.com/office/officeart/2018/2/layout/IconVerticalSolidList"/>
    <dgm:cxn modelId="{6F89E06E-55CD-4C81-91F8-613986DC68F3}" type="presParOf" srcId="{C2E76B4A-8DEB-4AB5-A976-8B17F7D5E3E6}" destId="{9F3A32F5-6BAF-4AC9-8783-6F04B49E0EA5}" srcOrd="0" destOrd="0" presId="urn:microsoft.com/office/officeart/2018/2/layout/IconVerticalSolidList"/>
    <dgm:cxn modelId="{E7A10444-266D-4D03-8471-BED5D6E28BEA}" type="presParOf" srcId="{C2E76B4A-8DEB-4AB5-A976-8B17F7D5E3E6}" destId="{95A90C7E-F01A-46BC-AB95-0F8E841A8C37}" srcOrd="1" destOrd="0" presId="urn:microsoft.com/office/officeart/2018/2/layout/IconVerticalSolidList"/>
    <dgm:cxn modelId="{E7EF6FCD-617C-48D9-AD40-0EA69B32CD69}" type="presParOf" srcId="{C2E76B4A-8DEB-4AB5-A976-8B17F7D5E3E6}" destId="{D801568E-0499-413D-9A6B-2ECCF6673956}" srcOrd="2" destOrd="0" presId="urn:microsoft.com/office/officeart/2018/2/layout/IconVerticalSolidList"/>
    <dgm:cxn modelId="{6D574570-3BFA-4BF3-8551-D3B27330A186}" type="presParOf" srcId="{C2E76B4A-8DEB-4AB5-A976-8B17F7D5E3E6}" destId="{4848F8C1-B7AD-45D7-B44D-8238BBB3E5E2}" srcOrd="3" destOrd="0" presId="urn:microsoft.com/office/officeart/2018/2/layout/IconVerticalSolidList"/>
    <dgm:cxn modelId="{6795CA07-AFFE-4A3A-A258-072B0BAE2894}" type="presParOf" srcId="{33EA3CFE-3F43-44EC-A88B-55B24CC3004A}" destId="{FD5950BE-00A5-4D26-AFB9-1677420D080D}" srcOrd="3" destOrd="0" presId="urn:microsoft.com/office/officeart/2018/2/layout/IconVerticalSolidList"/>
    <dgm:cxn modelId="{0B37CA6D-C0F3-4A2C-B2A3-06FCAD7E0C0B}" type="presParOf" srcId="{33EA3CFE-3F43-44EC-A88B-55B24CC3004A}" destId="{E46E8FE5-14A5-4CDF-8972-DE74A384A9C3}" srcOrd="4" destOrd="0" presId="urn:microsoft.com/office/officeart/2018/2/layout/IconVerticalSolidList"/>
    <dgm:cxn modelId="{BB271D94-6ADE-41C1-955E-7FCE2F26185E}" type="presParOf" srcId="{E46E8FE5-14A5-4CDF-8972-DE74A384A9C3}" destId="{54D9953A-144B-447C-B4E6-FD99E5BFC52E}" srcOrd="0" destOrd="0" presId="urn:microsoft.com/office/officeart/2018/2/layout/IconVerticalSolidList"/>
    <dgm:cxn modelId="{DFC0DFF7-0E31-4A9D-A2B6-5A28B235A0D1}" type="presParOf" srcId="{E46E8FE5-14A5-4CDF-8972-DE74A384A9C3}" destId="{0D9B7FE5-D970-4876-9586-495AB74639E6}" srcOrd="1" destOrd="0" presId="urn:microsoft.com/office/officeart/2018/2/layout/IconVerticalSolidList"/>
    <dgm:cxn modelId="{26038473-DF46-4657-AAD8-016BF625C855}" type="presParOf" srcId="{E46E8FE5-14A5-4CDF-8972-DE74A384A9C3}" destId="{B195B279-6B78-4C09-90CF-064AE3415136}" srcOrd="2" destOrd="0" presId="urn:microsoft.com/office/officeart/2018/2/layout/IconVerticalSolidList"/>
    <dgm:cxn modelId="{AEB8CCA3-AA9E-47C2-B2D9-0E4B45746487}" type="presParOf" srcId="{E46E8FE5-14A5-4CDF-8972-DE74A384A9C3}" destId="{C05974BD-39A1-4BC0-8538-32478FF555D5}" srcOrd="3" destOrd="0" presId="urn:microsoft.com/office/officeart/2018/2/layout/IconVerticalSolidList"/>
    <dgm:cxn modelId="{49F84FEE-3134-4737-8F41-79C0A1E0D736}" type="presParOf" srcId="{33EA3CFE-3F43-44EC-A88B-55B24CC3004A}" destId="{0E3D4A2F-94A8-43AA-881B-0A83A22D492F}" srcOrd="5" destOrd="0" presId="urn:microsoft.com/office/officeart/2018/2/layout/IconVerticalSolidList"/>
    <dgm:cxn modelId="{87569DA3-8841-46DF-BA09-217480B089C8}" type="presParOf" srcId="{33EA3CFE-3F43-44EC-A88B-55B24CC3004A}" destId="{BF99DDBD-AE61-4D49-AE28-C5E12DDC5FDE}" srcOrd="6" destOrd="0" presId="urn:microsoft.com/office/officeart/2018/2/layout/IconVerticalSolidList"/>
    <dgm:cxn modelId="{73E00FE3-ACF2-4820-A3A9-42C4AA5DB6A4}" type="presParOf" srcId="{BF99DDBD-AE61-4D49-AE28-C5E12DDC5FDE}" destId="{4AA6F844-D005-444B-BD17-9974BE5CEC1D}" srcOrd="0" destOrd="0" presId="urn:microsoft.com/office/officeart/2018/2/layout/IconVerticalSolidList"/>
    <dgm:cxn modelId="{2E202852-6723-484C-ACBE-AA30DF6053C3}" type="presParOf" srcId="{BF99DDBD-AE61-4D49-AE28-C5E12DDC5FDE}" destId="{FD736D55-6A48-4171-BC24-2B2B852E8097}" srcOrd="1" destOrd="0" presId="urn:microsoft.com/office/officeart/2018/2/layout/IconVerticalSolidList"/>
    <dgm:cxn modelId="{3ABAA301-4AC3-4C28-8476-9EAE339FE24B}" type="presParOf" srcId="{BF99DDBD-AE61-4D49-AE28-C5E12DDC5FDE}" destId="{1B87D64C-0E6C-4B82-AC13-0F42AA10EE84}" srcOrd="2" destOrd="0" presId="urn:microsoft.com/office/officeart/2018/2/layout/IconVerticalSolidList"/>
    <dgm:cxn modelId="{C5560D06-6E76-4AFF-ABFC-CE4E1EAFC729}" type="presParOf" srcId="{BF99DDBD-AE61-4D49-AE28-C5E12DDC5FDE}" destId="{721A24D2-12C1-45D0-BFAD-622C022BA35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15E61A-EFD3-4A89-AC6C-9C0EA3F68EC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98D578A-0B7B-4377-93F5-FCAF71E8ECD4}">
      <dgm:prSet custT="1"/>
      <dgm:spPr/>
      <dgm:t>
        <a:bodyPr/>
        <a:lstStyle/>
        <a:p>
          <a:r>
            <a:rPr lang="en-US" sz="3200" dirty="0"/>
            <a:t>The Agenda – Purpose of the Call</a:t>
          </a:r>
        </a:p>
      </dgm:t>
    </dgm:pt>
    <dgm:pt modelId="{0FEB7186-EA5A-4894-9E73-349B52618E0D}" type="parTrans" cxnId="{322CEB61-82A2-4299-A4CE-4AD32B2CDC16}">
      <dgm:prSet/>
      <dgm:spPr/>
      <dgm:t>
        <a:bodyPr/>
        <a:lstStyle/>
        <a:p>
          <a:endParaRPr lang="en-US"/>
        </a:p>
      </dgm:t>
    </dgm:pt>
    <dgm:pt modelId="{9F177221-5BF4-40B9-873D-E4B8A3329112}" type="sibTrans" cxnId="{322CEB61-82A2-4299-A4CE-4AD32B2CDC16}">
      <dgm:prSet/>
      <dgm:spPr/>
      <dgm:t>
        <a:bodyPr/>
        <a:lstStyle/>
        <a:p>
          <a:endParaRPr lang="en-US"/>
        </a:p>
      </dgm:t>
    </dgm:pt>
    <dgm:pt modelId="{25D7735C-04F1-45E1-AAE1-9676D0B2C18B}">
      <dgm:prSet custT="1"/>
      <dgm:spPr/>
      <dgm:t>
        <a:bodyPr/>
        <a:lstStyle/>
        <a:p>
          <a:r>
            <a:rPr lang="en-US" sz="3200" dirty="0"/>
            <a:t>The Value Statement – “What’s in it for ME?”</a:t>
          </a:r>
        </a:p>
      </dgm:t>
    </dgm:pt>
    <dgm:pt modelId="{5E592E7C-8C12-4A68-B10A-1539EE8F9FF1}" type="parTrans" cxnId="{3CF64E63-886A-4110-BA6E-7557AEEBA601}">
      <dgm:prSet/>
      <dgm:spPr/>
      <dgm:t>
        <a:bodyPr/>
        <a:lstStyle/>
        <a:p>
          <a:endParaRPr lang="en-US"/>
        </a:p>
      </dgm:t>
    </dgm:pt>
    <dgm:pt modelId="{CB804667-0084-4161-ACE3-C9BA73168B7D}" type="sibTrans" cxnId="{3CF64E63-886A-4110-BA6E-7557AEEBA601}">
      <dgm:prSet/>
      <dgm:spPr/>
      <dgm:t>
        <a:bodyPr/>
        <a:lstStyle/>
        <a:p>
          <a:endParaRPr lang="en-US"/>
        </a:p>
      </dgm:t>
    </dgm:pt>
    <dgm:pt modelId="{321343C4-7D56-4694-8152-7F4A2D64D961}">
      <dgm:prSet custT="1"/>
      <dgm:spPr/>
      <dgm:t>
        <a:bodyPr/>
        <a:lstStyle/>
        <a:p>
          <a:r>
            <a:rPr lang="en-US" sz="3200" dirty="0"/>
            <a:t>A powerful permission question – Check for Acceptance</a:t>
          </a:r>
        </a:p>
      </dgm:t>
    </dgm:pt>
    <dgm:pt modelId="{7F28C189-84A3-497B-8A64-5F11DADA5EB8}" type="parTrans" cxnId="{71C9028B-5629-46A8-A924-6B4E72331E92}">
      <dgm:prSet/>
      <dgm:spPr/>
      <dgm:t>
        <a:bodyPr/>
        <a:lstStyle/>
        <a:p>
          <a:endParaRPr lang="en-US"/>
        </a:p>
      </dgm:t>
    </dgm:pt>
    <dgm:pt modelId="{60E9BF84-299C-4A28-B4E2-A4C73564C56F}" type="sibTrans" cxnId="{71C9028B-5629-46A8-A924-6B4E72331E92}">
      <dgm:prSet/>
      <dgm:spPr/>
      <dgm:t>
        <a:bodyPr/>
        <a:lstStyle/>
        <a:p>
          <a:endParaRPr lang="en-US"/>
        </a:p>
      </dgm:t>
    </dgm:pt>
    <dgm:pt modelId="{1E763E71-6CDA-4AC3-9D87-1732F97D4B4D}" type="pres">
      <dgm:prSet presAssocID="{AA15E61A-EFD3-4A89-AC6C-9C0EA3F68EC8}" presName="root" presStyleCnt="0">
        <dgm:presLayoutVars>
          <dgm:dir/>
          <dgm:resizeHandles val="exact"/>
        </dgm:presLayoutVars>
      </dgm:prSet>
      <dgm:spPr/>
      <dgm:t>
        <a:bodyPr/>
        <a:lstStyle/>
        <a:p>
          <a:endParaRPr lang="en-US"/>
        </a:p>
      </dgm:t>
    </dgm:pt>
    <dgm:pt modelId="{537F7B05-FE40-42F0-9975-53BFC288D79D}" type="pres">
      <dgm:prSet presAssocID="{198D578A-0B7B-4377-93F5-FCAF71E8ECD4}" presName="compNode" presStyleCnt="0"/>
      <dgm:spPr/>
    </dgm:pt>
    <dgm:pt modelId="{D8971464-7B28-4C2C-9314-9DE6281C8735}" type="pres">
      <dgm:prSet presAssocID="{198D578A-0B7B-4377-93F5-FCAF71E8ECD4}" presName="bgRect" presStyleLbl="bgShp" presStyleIdx="0" presStyleCnt="3"/>
      <dgm:spPr/>
    </dgm:pt>
    <dgm:pt modelId="{BD5CFCF5-C2C7-45BD-AB4C-5B2E42D7FAA9}" type="pres">
      <dgm:prSet presAssocID="{198D578A-0B7B-4377-93F5-FCAF71E8ECD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 List"/>
        </a:ext>
      </dgm:extLst>
    </dgm:pt>
    <dgm:pt modelId="{5BA0BD48-DDA6-44BA-9523-34C33A72C57A}" type="pres">
      <dgm:prSet presAssocID="{198D578A-0B7B-4377-93F5-FCAF71E8ECD4}" presName="spaceRect" presStyleCnt="0"/>
      <dgm:spPr/>
    </dgm:pt>
    <dgm:pt modelId="{2D91590C-A8C7-4A27-B4DD-73055B8DE6F9}" type="pres">
      <dgm:prSet presAssocID="{198D578A-0B7B-4377-93F5-FCAF71E8ECD4}" presName="parTx" presStyleLbl="revTx" presStyleIdx="0" presStyleCnt="3">
        <dgm:presLayoutVars>
          <dgm:chMax val="0"/>
          <dgm:chPref val="0"/>
        </dgm:presLayoutVars>
      </dgm:prSet>
      <dgm:spPr/>
      <dgm:t>
        <a:bodyPr/>
        <a:lstStyle/>
        <a:p>
          <a:endParaRPr lang="en-US"/>
        </a:p>
      </dgm:t>
    </dgm:pt>
    <dgm:pt modelId="{6CA287D8-E26A-4285-AA88-8CC304D035ED}" type="pres">
      <dgm:prSet presAssocID="{9F177221-5BF4-40B9-873D-E4B8A3329112}" presName="sibTrans" presStyleCnt="0"/>
      <dgm:spPr/>
    </dgm:pt>
    <dgm:pt modelId="{F2D301A1-5D01-4D7B-84C5-AA950BC32193}" type="pres">
      <dgm:prSet presAssocID="{25D7735C-04F1-45E1-AAE1-9676D0B2C18B}" presName="compNode" presStyleCnt="0"/>
      <dgm:spPr/>
    </dgm:pt>
    <dgm:pt modelId="{49C316E3-3137-4E43-81AB-C4FA3CD6001E}" type="pres">
      <dgm:prSet presAssocID="{25D7735C-04F1-45E1-AAE1-9676D0B2C18B}" presName="bgRect" presStyleLbl="bgShp" presStyleIdx="1" presStyleCnt="3"/>
      <dgm:spPr/>
    </dgm:pt>
    <dgm:pt modelId="{049DF87C-C918-4F82-A79A-25B5F0A570CF}" type="pres">
      <dgm:prSet presAssocID="{25D7735C-04F1-45E1-AAE1-9676D0B2C18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ocument"/>
        </a:ext>
      </dgm:extLst>
    </dgm:pt>
    <dgm:pt modelId="{405B051F-F155-445C-B924-A03FA3F89639}" type="pres">
      <dgm:prSet presAssocID="{25D7735C-04F1-45E1-AAE1-9676D0B2C18B}" presName="spaceRect" presStyleCnt="0"/>
      <dgm:spPr/>
    </dgm:pt>
    <dgm:pt modelId="{E726A8AA-B773-4019-BCDB-86F0419120D3}" type="pres">
      <dgm:prSet presAssocID="{25D7735C-04F1-45E1-AAE1-9676D0B2C18B}" presName="parTx" presStyleLbl="revTx" presStyleIdx="1" presStyleCnt="3">
        <dgm:presLayoutVars>
          <dgm:chMax val="0"/>
          <dgm:chPref val="0"/>
        </dgm:presLayoutVars>
      </dgm:prSet>
      <dgm:spPr/>
      <dgm:t>
        <a:bodyPr/>
        <a:lstStyle/>
        <a:p>
          <a:endParaRPr lang="en-US"/>
        </a:p>
      </dgm:t>
    </dgm:pt>
    <dgm:pt modelId="{174AF7D9-7889-439A-B637-2F51BEF28010}" type="pres">
      <dgm:prSet presAssocID="{CB804667-0084-4161-ACE3-C9BA73168B7D}" presName="sibTrans" presStyleCnt="0"/>
      <dgm:spPr/>
    </dgm:pt>
    <dgm:pt modelId="{E470A8D3-F3DE-438C-A5C9-491CD3C27ECF}" type="pres">
      <dgm:prSet presAssocID="{321343C4-7D56-4694-8152-7F4A2D64D961}" presName="compNode" presStyleCnt="0"/>
      <dgm:spPr/>
    </dgm:pt>
    <dgm:pt modelId="{AA7B14F4-67DF-44AF-9426-FBB09A6AD4D6}" type="pres">
      <dgm:prSet presAssocID="{321343C4-7D56-4694-8152-7F4A2D64D961}" presName="bgRect" presStyleLbl="bgShp" presStyleIdx="2" presStyleCnt="3"/>
      <dgm:spPr/>
    </dgm:pt>
    <dgm:pt modelId="{ADCF77A8-9FE3-4DBB-95E5-306F1B2F86B1}" type="pres">
      <dgm:prSet presAssocID="{321343C4-7D56-4694-8152-7F4A2D64D9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Question mark"/>
        </a:ext>
      </dgm:extLst>
    </dgm:pt>
    <dgm:pt modelId="{9AB61DAA-EE58-48DC-9F5E-F3289FCB075A}" type="pres">
      <dgm:prSet presAssocID="{321343C4-7D56-4694-8152-7F4A2D64D961}" presName="spaceRect" presStyleCnt="0"/>
      <dgm:spPr/>
    </dgm:pt>
    <dgm:pt modelId="{C15511E9-4830-4DD6-9B39-E9EFCB9AEED3}" type="pres">
      <dgm:prSet presAssocID="{321343C4-7D56-4694-8152-7F4A2D64D961}" presName="parTx" presStyleLbl="revTx" presStyleIdx="2" presStyleCnt="3">
        <dgm:presLayoutVars>
          <dgm:chMax val="0"/>
          <dgm:chPref val="0"/>
        </dgm:presLayoutVars>
      </dgm:prSet>
      <dgm:spPr/>
      <dgm:t>
        <a:bodyPr/>
        <a:lstStyle/>
        <a:p>
          <a:endParaRPr lang="en-US"/>
        </a:p>
      </dgm:t>
    </dgm:pt>
  </dgm:ptLst>
  <dgm:cxnLst>
    <dgm:cxn modelId="{CE9B02C7-AFAF-4B35-82D6-9AE546E3A166}" type="presOf" srcId="{25D7735C-04F1-45E1-AAE1-9676D0B2C18B}" destId="{E726A8AA-B773-4019-BCDB-86F0419120D3}" srcOrd="0" destOrd="0" presId="urn:microsoft.com/office/officeart/2018/2/layout/IconVerticalSolidList"/>
    <dgm:cxn modelId="{322CEB61-82A2-4299-A4CE-4AD32B2CDC16}" srcId="{AA15E61A-EFD3-4A89-AC6C-9C0EA3F68EC8}" destId="{198D578A-0B7B-4377-93F5-FCAF71E8ECD4}" srcOrd="0" destOrd="0" parTransId="{0FEB7186-EA5A-4894-9E73-349B52618E0D}" sibTransId="{9F177221-5BF4-40B9-873D-E4B8A3329112}"/>
    <dgm:cxn modelId="{3CF64E63-886A-4110-BA6E-7557AEEBA601}" srcId="{AA15E61A-EFD3-4A89-AC6C-9C0EA3F68EC8}" destId="{25D7735C-04F1-45E1-AAE1-9676D0B2C18B}" srcOrd="1" destOrd="0" parTransId="{5E592E7C-8C12-4A68-B10A-1539EE8F9FF1}" sibTransId="{CB804667-0084-4161-ACE3-C9BA73168B7D}"/>
    <dgm:cxn modelId="{AE476360-F010-4FF2-A70A-9EFA45210BAF}" type="presOf" srcId="{321343C4-7D56-4694-8152-7F4A2D64D961}" destId="{C15511E9-4830-4DD6-9B39-E9EFCB9AEED3}" srcOrd="0" destOrd="0" presId="urn:microsoft.com/office/officeart/2018/2/layout/IconVerticalSolidList"/>
    <dgm:cxn modelId="{03D9F87C-4DC8-48E2-8785-90FDC978FFC6}" type="presOf" srcId="{AA15E61A-EFD3-4A89-AC6C-9C0EA3F68EC8}" destId="{1E763E71-6CDA-4AC3-9D87-1732F97D4B4D}" srcOrd="0" destOrd="0" presId="urn:microsoft.com/office/officeart/2018/2/layout/IconVerticalSolidList"/>
    <dgm:cxn modelId="{71C9028B-5629-46A8-A924-6B4E72331E92}" srcId="{AA15E61A-EFD3-4A89-AC6C-9C0EA3F68EC8}" destId="{321343C4-7D56-4694-8152-7F4A2D64D961}" srcOrd="2" destOrd="0" parTransId="{7F28C189-84A3-497B-8A64-5F11DADA5EB8}" sibTransId="{60E9BF84-299C-4A28-B4E2-A4C73564C56F}"/>
    <dgm:cxn modelId="{F3BDC9AE-E2FD-4AEC-84E1-FE86D0CCACBB}" type="presOf" srcId="{198D578A-0B7B-4377-93F5-FCAF71E8ECD4}" destId="{2D91590C-A8C7-4A27-B4DD-73055B8DE6F9}" srcOrd="0" destOrd="0" presId="urn:microsoft.com/office/officeart/2018/2/layout/IconVerticalSolidList"/>
    <dgm:cxn modelId="{37A7B3FA-CE57-4E46-B1FB-204992F65495}" type="presParOf" srcId="{1E763E71-6CDA-4AC3-9D87-1732F97D4B4D}" destId="{537F7B05-FE40-42F0-9975-53BFC288D79D}" srcOrd="0" destOrd="0" presId="urn:microsoft.com/office/officeart/2018/2/layout/IconVerticalSolidList"/>
    <dgm:cxn modelId="{C073F588-F540-4B3D-96C8-8AD8653E501C}" type="presParOf" srcId="{537F7B05-FE40-42F0-9975-53BFC288D79D}" destId="{D8971464-7B28-4C2C-9314-9DE6281C8735}" srcOrd="0" destOrd="0" presId="urn:microsoft.com/office/officeart/2018/2/layout/IconVerticalSolidList"/>
    <dgm:cxn modelId="{E5FD5D85-A033-49D3-9F96-4719EBD749E1}" type="presParOf" srcId="{537F7B05-FE40-42F0-9975-53BFC288D79D}" destId="{BD5CFCF5-C2C7-45BD-AB4C-5B2E42D7FAA9}" srcOrd="1" destOrd="0" presId="urn:microsoft.com/office/officeart/2018/2/layout/IconVerticalSolidList"/>
    <dgm:cxn modelId="{E71AC3B8-7CE2-4908-9CB3-C69B0990CBB9}" type="presParOf" srcId="{537F7B05-FE40-42F0-9975-53BFC288D79D}" destId="{5BA0BD48-DDA6-44BA-9523-34C33A72C57A}" srcOrd="2" destOrd="0" presId="urn:microsoft.com/office/officeart/2018/2/layout/IconVerticalSolidList"/>
    <dgm:cxn modelId="{1C8EF0F2-A5C8-4FAC-B34C-FC28E589A7A0}" type="presParOf" srcId="{537F7B05-FE40-42F0-9975-53BFC288D79D}" destId="{2D91590C-A8C7-4A27-B4DD-73055B8DE6F9}" srcOrd="3" destOrd="0" presId="urn:microsoft.com/office/officeart/2018/2/layout/IconVerticalSolidList"/>
    <dgm:cxn modelId="{3EAD193F-F49A-443B-A8B9-544FD2084018}" type="presParOf" srcId="{1E763E71-6CDA-4AC3-9D87-1732F97D4B4D}" destId="{6CA287D8-E26A-4285-AA88-8CC304D035ED}" srcOrd="1" destOrd="0" presId="urn:microsoft.com/office/officeart/2018/2/layout/IconVerticalSolidList"/>
    <dgm:cxn modelId="{56FE80E1-69AD-4B6C-9506-94DC4DB253E1}" type="presParOf" srcId="{1E763E71-6CDA-4AC3-9D87-1732F97D4B4D}" destId="{F2D301A1-5D01-4D7B-84C5-AA950BC32193}" srcOrd="2" destOrd="0" presId="urn:microsoft.com/office/officeart/2018/2/layout/IconVerticalSolidList"/>
    <dgm:cxn modelId="{0D68C9F8-FEB3-4B63-9A4B-ED5B53FEE12B}" type="presParOf" srcId="{F2D301A1-5D01-4D7B-84C5-AA950BC32193}" destId="{49C316E3-3137-4E43-81AB-C4FA3CD6001E}" srcOrd="0" destOrd="0" presId="urn:microsoft.com/office/officeart/2018/2/layout/IconVerticalSolidList"/>
    <dgm:cxn modelId="{4EA33714-DEA1-4FB0-99B0-4B8AEE4B768C}" type="presParOf" srcId="{F2D301A1-5D01-4D7B-84C5-AA950BC32193}" destId="{049DF87C-C918-4F82-A79A-25B5F0A570CF}" srcOrd="1" destOrd="0" presId="urn:microsoft.com/office/officeart/2018/2/layout/IconVerticalSolidList"/>
    <dgm:cxn modelId="{C27F5F3C-1EF1-413F-BDC5-3CD9F6C5690A}" type="presParOf" srcId="{F2D301A1-5D01-4D7B-84C5-AA950BC32193}" destId="{405B051F-F155-445C-B924-A03FA3F89639}" srcOrd="2" destOrd="0" presId="urn:microsoft.com/office/officeart/2018/2/layout/IconVerticalSolidList"/>
    <dgm:cxn modelId="{C33D364F-A6EB-4794-B0E4-E49D5E443FE4}" type="presParOf" srcId="{F2D301A1-5D01-4D7B-84C5-AA950BC32193}" destId="{E726A8AA-B773-4019-BCDB-86F0419120D3}" srcOrd="3" destOrd="0" presId="urn:microsoft.com/office/officeart/2018/2/layout/IconVerticalSolidList"/>
    <dgm:cxn modelId="{59CE3130-543D-4735-9B37-544A507E2DEC}" type="presParOf" srcId="{1E763E71-6CDA-4AC3-9D87-1732F97D4B4D}" destId="{174AF7D9-7889-439A-B637-2F51BEF28010}" srcOrd="3" destOrd="0" presId="urn:microsoft.com/office/officeart/2018/2/layout/IconVerticalSolidList"/>
    <dgm:cxn modelId="{3B986459-B449-4AAF-9737-305FD25A4C13}" type="presParOf" srcId="{1E763E71-6CDA-4AC3-9D87-1732F97D4B4D}" destId="{E470A8D3-F3DE-438C-A5C9-491CD3C27ECF}" srcOrd="4" destOrd="0" presId="urn:microsoft.com/office/officeart/2018/2/layout/IconVerticalSolidList"/>
    <dgm:cxn modelId="{9D18A44E-26EE-4A3F-9B3A-D1CA0CF9D6F7}" type="presParOf" srcId="{E470A8D3-F3DE-438C-A5C9-491CD3C27ECF}" destId="{AA7B14F4-67DF-44AF-9426-FBB09A6AD4D6}" srcOrd="0" destOrd="0" presId="urn:microsoft.com/office/officeart/2018/2/layout/IconVerticalSolidList"/>
    <dgm:cxn modelId="{56241D1E-64FC-4279-93CC-3ED218EB7151}" type="presParOf" srcId="{E470A8D3-F3DE-438C-A5C9-491CD3C27ECF}" destId="{ADCF77A8-9FE3-4DBB-95E5-306F1B2F86B1}" srcOrd="1" destOrd="0" presId="urn:microsoft.com/office/officeart/2018/2/layout/IconVerticalSolidList"/>
    <dgm:cxn modelId="{F5EE91F6-A0E9-406A-A069-31DCBA7BD65B}" type="presParOf" srcId="{E470A8D3-F3DE-438C-A5C9-491CD3C27ECF}" destId="{9AB61DAA-EE58-48DC-9F5E-F3289FCB075A}" srcOrd="2" destOrd="0" presId="urn:microsoft.com/office/officeart/2018/2/layout/IconVerticalSolidList"/>
    <dgm:cxn modelId="{95FB0069-7531-46B7-8CAC-23D85980929A}" type="presParOf" srcId="{E470A8D3-F3DE-438C-A5C9-491CD3C27ECF}" destId="{C15511E9-4830-4DD6-9B39-E9EFCB9AEE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8C3AB8-E0FA-4949-914E-3AD545751C8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61E34CA-B3FD-485B-8703-D7A155502A73}">
      <dgm:prSet phldrT="[Text]" custT="1"/>
      <dgm:spPr>
        <a:solidFill>
          <a:srgbClr val="92D050">
            <a:alpha val="69000"/>
          </a:srgbClr>
        </a:solidFill>
      </dgm:spPr>
      <dgm:t>
        <a:bodyPr/>
        <a:lstStyle/>
        <a:p>
          <a:r>
            <a:rPr lang="en-US" sz="3200" dirty="0"/>
            <a:t>Calls</a:t>
          </a:r>
        </a:p>
      </dgm:t>
    </dgm:pt>
    <dgm:pt modelId="{4ED11C09-9D51-40F7-A374-31B643AF3EE4}" type="parTrans" cxnId="{B7ECF107-E9F8-4744-B53A-08D7756DCCE6}">
      <dgm:prSet/>
      <dgm:spPr/>
      <dgm:t>
        <a:bodyPr/>
        <a:lstStyle/>
        <a:p>
          <a:endParaRPr lang="en-US"/>
        </a:p>
      </dgm:t>
    </dgm:pt>
    <dgm:pt modelId="{F084E919-0531-4EC0-95B1-B7619AED71E0}" type="sibTrans" cxnId="{B7ECF107-E9F8-4744-B53A-08D7756DCCE6}">
      <dgm:prSet/>
      <dgm:spPr>
        <a:solidFill>
          <a:srgbClr val="FFC000"/>
        </a:solidFill>
      </dgm:spPr>
      <dgm:t>
        <a:bodyPr/>
        <a:lstStyle/>
        <a:p>
          <a:endParaRPr lang="en-US"/>
        </a:p>
      </dgm:t>
    </dgm:pt>
    <dgm:pt modelId="{70EF7088-D1A6-4730-BE0B-F6BD7C08DD5B}">
      <dgm:prSet phldrT="[Text]" custT="1"/>
      <dgm:spPr>
        <a:solidFill>
          <a:srgbClr val="92D050">
            <a:alpha val="69000"/>
          </a:srgbClr>
        </a:solidFill>
      </dgm:spPr>
      <dgm:t>
        <a:bodyPr/>
        <a:lstStyle/>
        <a:p>
          <a:r>
            <a:rPr lang="en-US" sz="2800" dirty="0"/>
            <a:t>Appointments</a:t>
          </a:r>
        </a:p>
      </dgm:t>
    </dgm:pt>
    <dgm:pt modelId="{3906E040-C09F-4359-900F-C6AA234C216E}" type="parTrans" cxnId="{D476EBBE-C2BE-4FE6-8BF6-ACE555CFB448}">
      <dgm:prSet/>
      <dgm:spPr/>
      <dgm:t>
        <a:bodyPr/>
        <a:lstStyle/>
        <a:p>
          <a:endParaRPr lang="en-US"/>
        </a:p>
      </dgm:t>
    </dgm:pt>
    <dgm:pt modelId="{61B28CAF-C82E-487F-BEFB-EFBD31B21348}" type="sibTrans" cxnId="{D476EBBE-C2BE-4FE6-8BF6-ACE555CFB448}">
      <dgm:prSet/>
      <dgm:spPr>
        <a:solidFill>
          <a:srgbClr val="FFC000"/>
        </a:solidFill>
      </dgm:spPr>
      <dgm:t>
        <a:bodyPr/>
        <a:lstStyle/>
        <a:p>
          <a:endParaRPr lang="en-US"/>
        </a:p>
      </dgm:t>
    </dgm:pt>
    <dgm:pt modelId="{547B3947-686C-4DD7-83FD-B830ED53E0A9}">
      <dgm:prSet phldrT="[Text]" custT="1"/>
      <dgm:spPr>
        <a:solidFill>
          <a:srgbClr val="92D050">
            <a:alpha val="69000"/>
          </a:srgbClr>
        </a:solidFill>
      </dgm:spPr>
      <dgm:t>
        <a:bodyPr/>
        <a:lstStyle/>
        <a:p>
          <a:r>
            <a:rPr lang="en-US" sz="2800" dirty="0"/>
            <a:t>Conversation with Decision Maker</a:t>
          </a:r>
        </a:p>
      </dgm:t>
    </dgm:pt>
    <dgm:pt modelId="{13EE4724-2D06-4D1E-9DC5-0C5A8CA566BF}" type="parTrans" cxnId="{74494F18-B4ED-4AB3-A967-D3EA80AF0F98}">
      <dgm:prSet/>
      <dgm:spPr/>
      <dgm:t>
        <a:bodyPr/>
        <a:lstStyle/>
        <a:p>
          <a:endParaRPr lang="en-US"/>
        </a:p>
      </dgm:t>
    </dgm:pt>
    <dgm:pt modelId="{994AAA9A-F3DF-40AA-BEC6-60A6EE9B5A1F}" type="sibTrans" cxnId="{74494F18-B4ED-4AB3-A967-D3EA80AF0F98}">
      <dgm:prSet/>
      <dgm:spPr>
        <a:solidFill>
          <a:srgbClr val="FFC000"/>
        </a:solidFill>
      </dgm:spPr>
      <dgm:t>
        <a:bodyPr/>
        <a:lstStyle/>
        <a:p>
          <a:endParaRPr lang="en-US"/>
        </a:p>
      </dgm:t>
    </dgm:pt>
    <dgm:pt modelId="{59E49F3D-EBBF-4C97-84F3-6FD6267B6E9B}" type="pres">
      <dgm:prSet presAssocID="{288C3AB8-E0FA-4949-914E-3AD545751C85}" presName="cycle" presStyleCnt="0">
        <dgm:presLayoutVars>
          <dgm:dir/>
          <dgm:resizeHandles val="exact"/>
        </dgm:presLayoutVars>
      </dgm:prSet>
      <dgm:spPr/>
      <dgm:t>
        <a:bodyPr/>
        <a:lstStyle/>
        <a:p>
          <a:endParaRPr lang="en-US"/>
        </a:p>
      </dgm:t>
    </dgm:pt>
    <dgm:pt modelId="{45928926-A9C6-4B1E-BAB2-D2C6D950ED55}" type="pres">
      <dgm:prSet presAssocID="{661E34CA-B3FD-485B-8703-D7A155502A73}" presName="node" presStyleLbl="node1" presStyleIdx="0" presStyleCnt="3" custScaleX="141175" custRadScaleRad="100065">
        <dgm:presLayoutVars>
          <dgm:bulletEnabled val="1"/>
        </dgm:presLayoutVars>
      </dgm:prSet>
      <dgm:spPr/>
      <dgm:t>
        <a:bodyPr/>
        <a:lstStyle/>
        <a:p>
          <a:endParaRPr lang="en-US"/>
        </a:p>
      </dgm:t>
    </dgm:pt>
    <dgm:pt modelId="{FBBC6FE6-CEEC-4E91-9B21-FDD6DBCEAF04}" type="pres">
      <dgm:prSet presAssocID="{F084E919-0531-4EC0-95B1-B7619AED71E0}" presName="sibTrans" presStyleLbl="sibTrans2D1" presStyleIdx="0" presStyleCnt="3"/>
      <dgm:spPr/>
      <dgm:t>
        <a:bodyPr/>
        <a:lstStyle/>
        <a:p>
          <a:endParaRPr lang="en-US"/>
        </a:p>
      </dgm:t>
    </dgm:pt>
    <dgm:pt modelId="{008B8554-31A5-4E58-8570-E99045C1D2CF}" type="pres">
      <dgm:prSet presAssocID="{F084E919-0531-4EC0-95B1-B7619AED71E0}" presName="connectorText" presStyleLbl="sibTrans2D1" presStyleIdx="0" presStyleCnt="3"/>
      <dgm:spPr/>
      <dgm:t>
        <a:bodyPr/>
        <a:lstStyle/>
        <a:p>
          <a:endParaRPr lang="en-US"/>
        </a:p>
      </dgm:t>
    </dgm:pt>
    <dgm:pt modelId="{2022BB73-9014-4F7F-BB4F-DDF887268DAB}" type="pres">
      <dgm:prSet presAssocID="{547B3947-686C-4DD7-83FD-B830ED53E0A9}" presName="node" presStyleLbl="node1" presStyleIdx="1" presStyleCnt="3" custScaleX="137790" custRadScaleRad="110356" custRadScaleInc="-5054">
        <dgm:presLayoutVars>
          <dgm:bulletEnabled val="1"/>
        </dgm:presLayoutVars>
      </dgm:prSet>
      <dgm:spPr/>
      <dgm:t>
        <a:bodyPr/>
        <a:lstStyle/>
        <a:p>
          <a:endParaRPr lang="en-US"/>
        </a:p>
      </dgm:t>
    </dgm:pt>
    <dgm:pt modelId="{299E96BD-EAA7-44A1-AE91-0C424AAB5F2B}" type="pres">
      <dgm:prSet presAssocID="{994AAA9A-F3DF-40AA-BEC6-60A6EE9B5A1F}" presName="sibTrans" presStyleLbl="sibTrans2D1" presStyleIdx="1" presStyleCnt="3" custScaleX="133993" custScaleY="106212"/>
      <dgm:spPr/>
      <dgm:t>
        <a:bodyPr/>
        <a:lstStyle/>
        <a:p>
          <a:endParaRPr lang="en-US"/>
        </a:p>
      </dgm:t>
    </dgm:pt>
    <dgm:pt modelId="{D31350AB-A2EF-48E3-985F-E7D99D84F0F7}" type="pres">
      <dgm:prSet presAssocID="{994AAA9A-F3DF-40AA-BEC6-60A6EE9B5A1F}" presName="connectorText" presStyleLbl="sibTrans2D1" presStyleIdx="1" presStyleCnt="3"/>
      <dgm:spPr/>
      <dgm:t>
        <a:bodyPr/>
        <a:lstStyle/>
        <a:p>
          <a:endParaRPr lang="en-US"/>
        </a:p>
      </dgm:t>
    </dgm:pt>
    <dgm:pt modelId="{CDE814C8-55FA-4E59-8D36-989086DD633B}" type="pres">
      <dgm:prSet presAssocID="{70EF7088-D1A6-4730-BE0B-F6BD7C08DD5B}" presName="node" presStyleLbl="node1" presStyleIdx="2" presStyleCnt="3" custScaleX="149283" custRadScaleRad="118310" custRadScaleInc="8314">
        <dgm:presLayoutVars>
          <dgm:bulletEnabled val="1"/>
        </dgm:presLayoutVars>
      </dgm:prSet>
      <dgm:spPr/>
      <dgm:t>
        <a:bodyPr/>
        <a:lstStyle/>
        <a:p>
          <a:endParaRPr lang="en-US"/>
        </a:p>
      </dgm:t>
    </dgm:pt>
    <dgm:pt modelId="{B330D213-EFDB-4398-92CD-4CF499A5F56C}" type="pres">
      <dgm:prSet presAssocID="{61B28CAF-C82E-487F-BEFB-EFBD31B21348}" presName="sibTrans" presStyleLbl="sibTrans2D1" presStyleIdx="2" presStyleCnt="3"/>
      <dgm:spPr/>
      <dgm:t>
        <a:bodyPr/>
        <a:lstStyle/>
        <a:p>
          <a:endParaRPr lang="en-US"/>
        </a:p>
      </dgm:t>
    </dgm:pt>
    <dgm:pt modelId="{62DF184A-8B60-4475-B1F4-FCD99A04A553}" type="pres">
      <dgm:prSet presAssocID="{61B28CAF-C82E-487F-BEFB-EFBD31B21348}" presName="connectorText" presStyleLbl="sibTrans2D1" presStyleIdx="2" presStyleCnt="3"/>
      <dgm:spPr/>
      <dgm:t>
        <a:bodyPr/>
        <a:lstStyle/>
        <a:p>
          <a:endParaRPr lang="en-US"/>
        </a:p>
      </dgm:t>
    </dgm:pt>
  </dgm:ptLst>
  <dgm:cxnLst>
    <dgm:cxn modelId="{A69D1BEF-0C11-41CB-B4F8-46D4F2AD9394}" type="presOf" srcId="{70EF7088-D1A6-4730-BE0B-F6BD7C08DD5B}" destId="{CDE814C8-55FA-4E59-8D36-989086DD633B}" srcOrd="0" destOrd="0" presId="urn:microsoft.com/office/officeart/2005/8/layout/cycle2"/>
    <dgm:cxn modelId="{D476EBBE-C2BE-4FE6-8BF6-ACE555CFB448}" srcId="{288C3AB8-E0FA-4949-914E-3AD545751C85}" destId="{70EF7088-D1A6-4730-BE0B-F6BD7C08DD5B}" srcOrd="2" destOrd="0" parTransId="{3906E040-C09F-4359-900F-C6AA234C216E}" sibTransId="{61B28CAF-C82E-487F-BEFB-EFBD31B21348}"/>
    <dgm:cxn modelId="{D418F675-68BD-487E-B9FC-010DE7CDB994}" type="presOf" srcId="{61B28CAF-C82E-487F-BEFB-EFBD31B21348}" destId="{62DF184A-8B60-4475-B1F4-FCD99A04A553}" srcOrd="1" destOrd="0" presId="urn:microsoft.com/office/officeart/2005/8/layout/cycle2"/>
    <dgm:cxn modelId="{74494F18-B4ED-4AB3-A967-D3EA80AF0F98}" srcId="{288C3AB8-E0FA-4949-914E-3AD545751C85}" destId="{547B3947-686C-4DD7-83FD-B830ED53E0A9}" srcOrd="1" destOrd="0" parTransId="{13EE4724-2D06-4D1E-9DC5-0C5A8CA566BF}" sibTransId="{994AAA9A-F3DF-40AA-BEC6-60A6EE9B5A1F}"/>
    <dgm:cxn modelId="{11855B8C-58B9-45A9-A4CF-E08730CE7EF2}" type="presOf" srcId="{F084E919-0531-4EC0-95B1-B7619AED71E0}" destId="{FBBC6FE6-CEEC-4E91-9B21-FDD6DBCEAF04}" srcOrd="0" destOrd="0" presId="urn:microsoft.com/office/officeart/2005/8/layout/cycle2"/>
    <dgm:cxn modelId="{C5C0E31B-5004-47B2-A23D-78DB9D1BDDB2}" type="presOf" srcId="{61B28CAF-C82E-487F-BEFB-EFBD31B21348}" destId="{B330D213-EFDB-4398-92CD-4CF499A5F56C}" srcOrd="0" destOrd="0" presId="urn:microsoft.com/office/officeart/2005/8/layout/cycle2"/>
    <dgm:cxn modelId="{9F753FD6-F1F3-4478-8E93-DFA5E7849020}" type="presOf" srcId="{288C3AB8-E0FA-4949-914E-3AD545751C85}" destId="{59E49F3D-EBBF-4C97-84F3-6FD6267B6E9B}" srcOrd="0" destOrd="0" presId="urn:microsoft.com/office/officeart/2005/8/layout/cycle2"/>
    <dgm:cxn modelId="{27C7AF11-77A0-4898-9FDE-ED23E1BB315A}" type="presOf" srcId="{547B3947-686C-4DD7-83FD-B830ED53E0A9}" destId="{2022BB73-9014-4F7F-BB4F-DDF887268DAB}" srcOrd="0" destOrd="0" presId="urn:microsoft.com/office/officeart/2005/8/layout/cycle2"/>
    <dgm:cxn modelId="{7F044AE2-FF43-4D27-8E6C-12E332DD8890}" type="presOf" srcId="{661E34CA-B3FD-485B-8703-D7A155502A73}" destId="{45928926-A9C6-4B1E-BAB2-D2C6D950ED55}" srcOrd="0" destOrd="0" presId="urn:microsoft.com/office/officeart/2005/8/layout/cycle2"/>
    <dgm:cxn modelId="{04B082B0-6DA9-4AB5-8143-63B5C3EC0F93}" type="presOf" srcId="{F084E919-0531-4EC0-95B1-B7619AED71E0}" destId="{008B8554-31A5-4E58-8570-E99045C1D2CF}" srcOrd="1" destOrd="0" presId="urn:microsoft.com/office/officeart/2005/8/layout/cycle2"/>
    <dgm:cxn modelId="{109EF367-3DF3-4B65-9DB7-E25AAE381F87}" type="presOf" srcId="{994AAA9A-F3DF-40AA-BEC6-60A6EE9B5A1F}" destId="{D31350AB-A2EF-48E3-985F-E7D99D84F0F7}" srcOrd="1" destOrd="0" presId="urn:microsoft.com/office/officeart/2005/8/layout/cycle2"/>
    <dgm:cxn modelId="{D2BC996D-DDA4-4825-BED5-B007FE97F481}" type="presOf" srcId="{994AAA9A-F3DF-40AA-BEC6-60A6EE9B5A1F}" destId="{299E96BD-EAA7-44A1-AE91-0C424AAB5F2B}" srcOrd="0" destOrd="0" presId="urn:microsoft.com/office/officeart/2005/8/layout/cycle2"/>
    <dgm:cxn modelId="{B7ECF107-E9F8-4744-B53A-08D7756DCCE6}" srcId="{288C3AB8-E0FA-4949-914E-3AD545751C85}" destId="{661E34CA-B3FD-485B-8703-D7A155502A73}" srcOrd="0" destOrd="0" parTransId="{4ED11C09-9D51-40F7-A374-31B643AF3EE4}" sibTransId="{F084E919-0531-4EC0-95B1-B7619AED71E0}"/>
    <dgm:cxn modelId="{4CEB4DEC-8639-4981-B89C-D42851E256D0}" type="presParOf" srcId="{59E49F3D-EBBF-4C97-84F3-6FD6267B6E9B}" destId="{45928926-A9C6-4B1E-BAB2-D2C6D950ED55}" srcOrd="0" destOrd="0" presId="urn:microsoft.com/office/officeart/2005/8/layout/cycle2"/>
    <dgm:cxn modelId="{CAB79D55-D1FF-4347-A238-7CDDA6911DF2}" type="presParOf" srcId="{59E49F3D-EBBF-4C97-84F3-6FD6267B6E9B}" destId="{FBBC6FE6-CEEC-4E91-9B21-FDD6DBCEAF04}" srcOrd="1" destOrd="0" presId="urn:microsoft.com/office/officeart/2005/8/layout/cycle2"/>
    <dgm:cxn modelId="{86D1C2D8-F6B8-4222-A6BD-B1C03213422E}" type="presParOf" srcId="{FBBC6FE6-CEEC-4E91-9B21-FDD6DBCEAF04}" destId="{008B8554-31A5-4E58-8570-E99045C1D2CF}" srcOrd="0" destOrd="0" presId="urn:microsoft.com/office/officeart/2005/8/layout/cycle2"/>
    <dgm:cxn modelId="{2BAE5946-670D-4D2D-8FBC-76FE988909BE}" type="presParOf" srcId="{59E49F3D-EBBF-4C97-84F3-6FD6267B6E9B}" destId="{2022BB73-9014-4F7F-BB4F-DDF887268DAB}" srcOrd="2" destOrd="0" presId="urn:microsoft.com/office/officeart/2005/8/layout/cycle2"/>
    <dgm:cxn modelId="{2654CB50-7FE8-4580-AFC9-C65AE251F3C5}" type="presParOf" srcId="{59E49F3D-EBBF-4C97-84F3-6FD6267B6E9B}" destId="{299E96BD-EAA7-44A1-AE91-0C424AAB5F2B}" srcOrd="3" destOrd="0" presId="urn:microsoft.com/office/officeart/2005/8/layout/cycle2"/>
    <dgm:cxn modelId="{F34221D4-C267-45D6-9A90-74B46458E2F2}" type="presParOf" srcId="{299E96BD-EAA7-44A1-AE91-0C424AAB5F2B}" destId="{D31350AB-A2EF-48E3-985F-E7D99D84F0F7}" srcOrd="0" destOrd="0" presId="urn:microsoft.com/office/officeart/2005/8/layout/cycle2"/>
    <dgm:cxn modelId="{BB3D9947-66F0-44C6-8C26-64857C9A3D27}" type="presParOf" srcId="{59E49F3D-EBBF-4C97-84F3-6FD6267B6E9B}" destId="{CDE814C8-55FA-4E59-8D36-989086DD633B}" srcOrd="4" destOrd="0" presId="urn:microsoft.com/office/officeart/2005/8/layout/cycle2"/>
    <dgm:cxn modelId="{EA3F5346-E9FD-4D86-B7AD-5D3FCDD908BF}" type="presParOf" srcId="{59E49F3D-EBBF-4C97-84F3-6FD6267B6E9B}" destId="{B330D213-EFDB-4398-92CD-4CF499A5F56C}" srcOrd="5" destOrd="0" presId="urn:microsoft.com/office/officeart/2005/8/layout/cycle2"/>
    <dgm:cxn modelId="{555A1487-EDD4-4EE5-881E-FD300D167716}" type="presParOf" srcId="{B330D213-EFDB-4398-92CD-4CF499A5F56C}" destId="{62DF184A-8B60-4475-B1F4-FCD99A04A553}"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527E4-5495-4E8F-B4FA-C70A9C51C933}">
      <dsp:nvSpPr>
        <dsp:cNvPr id="0" name=""/>
        <dsp:cNvSpPr/>
      </dsp:nvSpPr>
      <dsp:spPr>
        <a:xfrm>
          <a:off x="0" y="9725"/>
          <a:ext cx="4861634" cy="11136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F4188F-228A-484C-B5C9-5B1602458E4E}">
      <dsp:nvSpPr>
        <dsp:cNvPr id="0" name=""/>
        <dsp:cNvSpPr/>
      </dsp:nvSpPr>
      <dsp:spPr>
        <a:xfrm>
          <a:off x="330330" y="234951"/>
          <a:ext cx="612516" cy="676653"/>
        </a:xfrm>
        <a:prstGeom prst="rect">
          <a:avLst/>
        </a:prstGeom>
        <a:solidFill>
          <a:schemeClr val="bg1">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B99387-25B9-4E31-A8BB-79C052092403}">
      <dsp:nvSpPr>
        <dsp:cNvPr id="0" name=""/>
        <dsp:cNvSpPr/>
      </dsp:nvSpPr>
      <dsp:spPr>
        <a:xfrm>
          <a:off x="1286285" y="2197"/>
          <a:ext cx="3575348" cy="111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63" tIns="117863" rIns="117863" bIns="117863" numCol="1" spcCol="1270" anchor="ctr" anchorCtr="0">
          <a:noAutofit/>
        </a:bodyPr>
        <a:lstStyle/>
        <a:p>
          <a:pPr lvl="0" algn="l" defTabSz="977900">
            <a:lnSpc>
              <a:spcPct val="90000"/>
            </a:lnSpc>
            <a:spcBef>
              <a:spcPct val="0"/>
            </a:spcBef>
            <a:spcAft>
              <a:spcPct val="35000"/>
            </a:spcAft>
          </a:pPr>
          <a:r>
            <a:rPr lang="en-US" sz="2200" kern="1200" dirty="0"/>
            <a:t>Let us know you are there </a:t>
          </a:r>
        </a:p>
      </dsp:txBody>
      <dsp:txXfrm>
        <a:off x="1286285" y="2197"/>
        <a:ext cx="3575348" cy="1113667"/>
      </dsp:txXfrm>
    </dsp:sp>
    <dsp:sp modelId="{9F3A32F5-6BAF-4AC9-8783-6F04B49E0EA5}">
      <dsp:nvSpPr>
        <dsp:cNvPr id="0" name=""/>
        <dsp:cNvSpPr/>
      </dsp:nvSpPr>
      <dsp:spPr>
        <a:xfrm>
          <a:off x="0" y="1451022"/>
          <a:ext cx="4861634" cy="11136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A90C7E-F01A-46BC-AB95-0F8E841A8C37}">
      <dsp:nvSpPr>
        <dsp:cNvPr id="0" name=""/>
        <dsp:cNvSpPr/>
      </dsp:nvSpPr>
      <dsp:spPr>
        <a:xfrm>
          <a:off x="336884" y="1644856"/>
          <a:ext cx="612516" cy="61251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48F8C1-B7AD-45D7-B44D-8238BBB3E5E2}">
      <dsp:nvSpPr>
        <dsp:cNvPr id="0" name=""/>
        <dsp:cNvSpPr/>
      </dsp:nvSpPr>
      <dsp:spPr>
        <a:xfrm>
          <a:off x="1286285" y="1394281"/>
          <a:ext cx="3575348" cy="111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63" tIns="117863" rIns="117863" bIns="117863" numCol="1" spcCol="1270" anchor="ctr" anchorCtr="0">
          <a:noAutofit/>
        </a:bodyPr>
        <a:lstStyle/>
        <a:p>
          <a:pPr lvl="0" algn="l" defTabSz="977900">
            <a:lnSpc>
              <a:spcPct val="90000"/>
            </a:lnSpc>
            <a:spcBef>
              <a:spcPct val="0"/>
            </a:spcBef>
            <a:spcAft>
              <a:spcPct val="35000"/>
            </a:spcAft>
          </a:pPr>
          <a:r>
            <a:rPr lang="en-US" sz="2200" kern="1200" dirty="0"/>
            <a:t>Tech support – Georgia 615-945-1118 </a:t>
          </a:r>
        </a:p>
      </dsp:txBody>
      <dsp:txXfrm>
        <a:off x="1286285" y="1394281"/>
        <a:ext cx="3575348" cy="1113667"/>
      </dsp:txXfrm>
    </dsp:sp>
    <dsp:sp modelId="{54D9953A-144B-447C-B4E6-FD99E5BFC52E}">
      <dsp:nvSpPr>
        <dsp:cNvPr id="0" name=""/>
        <dsp:cNvSpPr/>
      </dsp:nvSpPr>
      <dsp:spPr>
        <a:xfrm>
          <a:off x="0" y="2786364"/>
          <a:ext cx="4861634" cy="11136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9B7FE5-D970-4876-9586-495AB74639E6}">
      <dsp:nvSpPr>
        <dsp:cNvPr id="0" name=""/>
        <dsp:cNvSpPr/>
      </dsp:nvSpPr>
      <dsp:spPr>
        <a:xfrm>
          <a:off x="336884" y="3036939"/>
          <a:ext cx="612516" cy="61251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5974BD-39A1-4BC0-8538-32478FF555D5}">
      <dsp:nvSpPr>
        <dsp:cNvPr id="0" name=""/>
        <dsp:cNvSpPr/>
      </dsp:nvSpPr>
      <dsp:spPr>
        <a:xfrm>
          <a:off x="1286285" y="2786364"/>
          <a:ext cx="3575348" cy="111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63" tIns="117863" rIns="117863" bIns="117863" numCol="1" spcCol="1270" anchor="ctr" anchorCtr="0">
          <a:noAutofit/>
        </a:bodyPr>
        <a:lstStyle/>
        <a:p>
          <a:pPr lvl="0" algn="l" defTabSz="977900">
            <a:lnSpc>
              <a:spcPct val="90000"/>
            </a:lnSpc>
            <a:spcBef>
              <a:spcPct val="0"/>
            </a:spcBef>
            <a:spcAft>
              <a:spcPct val="35000"/>
            </a:spcAft>
          </a:pPr>
          <a:r>
            <a:rPr lang="en-US" sz="2200" kern="1200" dirty="0"/>
            <a:t>Variety of businesses on the phone</a:t>
          </a:r>
        </a:p>
      </dsp:txBody>
      <dsp:txXfrm>
        <a:off x="1286285" y="2786364"/>
        <a:ext cx="3575348" cy="1113667"/>
      </dsp:txXfrm>
    </dsp:sp>
    <dsp:sp modelId="{4AA6F844-D005-444B-BD17-9974BE5CEC1D}">
      <dsp:nvSpPr>
        <dsp:cNvPr id="0" name=""/>
        <dsp:cNvSpPr/>
      </dsp:nvSpPr>
      <dsp:spPr>
        <a:xfrm>
          <a:off x="0" y="4178448"/>
          <a:ext cx="4861634" cy="11136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736D55-6A48-4171-BC24-2B2B852E8097}">
      <dsp:nvSpPr>
        <dsp:cNvPr id="0" name=""/>
        <dsp:cNvSpPr/>
      </dsp:nvSpPr>
      <dsp:spPr>
        <a:xfrm>
          <a:off x="336884" y="4429023"/>
          <a:ext cx="612516" cy="61251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1A24D2-12C1-45D0-BFAD-622C022BA35C}">
      <dsp:nvSpPr>
        <dsp:cNvPr id="0" name=""/>
        <dsp:cNvSpPr/>
      </dsp:nvSpPr>
      <dsp:spPr>
        <a:xfrm>
          <a:off x="1286285" y="4178448"/>
          <a:ext cx="3575348" cy="111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63" tIns="117863" rIns="117863" bIns="117863" numCol="1" spcCol="1270" anchor="ctr" anchorCtr="0">
          <a:noAutofit/>
        </a:bodyPr>
        <a:lstStyle/>
        <a:p>
          <a:pPr lvl="0" algn="l" defTabSz="977900">
            <a:lnSpc>
              <a:spcPct val="90000"/>
            </a:lnSpc>
            <a:spcBef>
              <a:spcPct val="0"/>
            </a:spcBef>
            <a:spcAft>
              <a:spcPct val="35000"/>
            </a:spcAft>
          </a:pPr>
          <a:r>
            <a:rPr lang="en-US" sz="2200" kern="1200" dirty="0"/>
            <a:t>Your Time – Ask Questions!</a:t>
          </a:r>
        </a:p>
      </dsp:txBody>
      <dsp:txXfrm>
        <a:off x="1286285" y="4178448"/>
        <a:ext cx="3575348" cy="1113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71464-7B28-4C2C-9314-9DE6281C8735}">
      <dsp:nvSpPr>
        <dsp:cNvPr id="0" name=""/>
        <dsp:cNvSpPr/>
      </dsp:nvSpPr>
      <dsp:spPr>
        <a:xfrm>
          <a:off x="0" y="5046"/>
          <a:ext cx="6333225" cy="14964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CFCF5-C2C7-45BD-AB4C-5B2E42D7FAA9}">
      <dsp:nvSpPr>
        <dsp:cNvPr id="0" name=""/>
        <dsp:cNvSpPr/>
      </dsp:nvSpPr>
      <dsp:spPr>
        <a:xfrm>
          <a:off x="452688" y="341756"/>
          <a:ext cx="823874" cy="8230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91590C-A8C7-4A27-B4DD-73055B8DE6F9}">
      <dsp:nvSpPr>
        <dsp:cNvPr id="0" name=""/>
        <dsp:cNvSpPr/>
      </dsp:nvSpPr>
      <dsp:spPr>
        <a:xfrm>
          <a:off x="1729252" y="5046"/>
          <a:ext cx="4466448" cy="1497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34" tIns="158534" rIns="158534" bIns="158534" numCol="1" spcCol="1270" anchor="ctr" anchorCtr="0">
          <a:noAutofit/>
        </a:bodyPr>
        <a:lstStyle/>
        <a:p>
          <a:pPr lvl="0" algn="l" defTabSz="1422400">
            <a:lnSpc>
              <a:spcPct val="90000"/>
            </a:lnSpc>
            <a:spcBef>
              <a:spcPct val="0"/>
            </a:spcBef>
            <a:spcAft>
              <a:spcPct val="35000"/>
            </a:spcAft>
          </a:pPr>
          <a:r>
            <a:rPr lang="en-US" sz="3200" kern="1200" dirty="0"/>
            <a:t>The Agenda – Purpose of the Call</a:t>
          </a:r>
        </a:p>
      </dsp:txBody>
      <dsp:txXfrm>
        <a:off x="1729252" y="5046"/>
        <a:ext cx="4466448" cy="1497954"/>
      </dsp:txXfrm>
    </dsp:sp>
    <dsp:sp modelId="{49C316E3-3137-4E43-81AB-C4FA3CD6001E}">
      <dsp:nvSpPr>
        <dsp:cNvPr id="0" name=""/>
        <dsp:cNvSpPr/>
      </dsp:nvSpPr>
      <dsp:spPr>
        <a:xfrm>
          <a:off x="0" y="1835879"/>
          <a:ext cx="6333225" cy="14964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9DF87C-C918-4F82-A79A-25B5F0A570CF}">
      <dsp:nvSpPr>
        <dsp:cNvPr id="0" name=""/>
        <dsp:cNvSpPr/>
      </dsp:nvSpPr>
      <dsp:spPr>
        <a:xfrm>
          <a:off x="452688" y="2172589"/>
          <a:ext cx="823874" cy="8230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26A8AA-B773-4019-BCDB-86F0419120D3}">
      <dsp:nvSpPr>
        <dsp:cNvPr id="0" name=""/>
        <dsp:cNvSpPr/>
      </dsp:nvSpPr>
      <dsp:spPr>
        <a:xfrm>
          <a:off x="1729252" y="1835879"/>
          <a:ext cx="4466448" cy="1497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34" tIns="158534" rIns="158534" bIns="158534" numCol="1" spcCol="1270" anchor="ctr" anchorCtr="0">
          <a:noAutofit/>
        </a:bodyPr>
        <a:lstStyle/>
        <a:p>
          <a:pPr lvl="0" algn="l" defTabSz="1422400">
            <a:lnSpc>
              <a:spcPct val="90000"/>
            </a:lnSpc>
            <a:spcBef>
              <a:spcPct val="0"/>
            </a:spcBef>
            <a:spcAft>
              <a:spcPct val="35000"/>
            </a:spcAft>
          </a:pPr>
          <a:r>
            <a:rPr lang="en-US" sz="3200" kern="1200" dirty="0"/>
            <a:t>The Value Statement – “What’s in it for ME?”</a:t>
          </a:r>
        </a:p>
      </dsp:txBody>
      <dsp:txXfrm>
        <a:off x="1729252" y="1835879"/>
        <a:ext cx="4466448" cy="1497954"/>
      </dsp:txXfrm>
    </dsp:sp>
    <dsp:sp modelId="{AA7B14F4-67DF-44AF-9426-FBB09A6AD4D6}">
      <dsp:nvSpPr>
        <dsp:cNvPr id="0" name=""/>
        <dsp:cNvSpPr/>
      </dsp:nvSpPr>
      <dsp:spPr>
        <a:xfrm>
          <a:off x="0" y="3666712"/>
          <a:ext cx="6333225" cy="14964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CF77A8-9FE3-4DBB-95E5-306F1B2F86B1}">
      <dsp:nvSpPr>
        <dsp:cNvPr id="0" name=""/>
        <dsp:cNvSpPr/>
      </dsp:nvSpPr>
      <dsp:spPr>
        <a:xfrm>
          <a:off x="453131" y="4003423"/>
          <a:ext cx="823874" cy="8230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5511E9-4830-4DD6-9B39-E9EFCB9AEED3}">
      <dsp:nvSpPr>
        <dsp:cNvPr id="0" name=""/>
        <dsp:cNvSpPr/>
      </dsp:nvSpPr>
      <dsp:spPr>
        <a:xfrm>
          <a:off x="1730137" y="3666712"/>
          <a:ext cx="4466448" cy="1497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34" tIns="158534" rIns="158534" bIns="158534" numCol="1" spcCol="1270" anchor="ctr" anchorCtr="0">
          <a:noAutofit/>
        </a:bodyPr>
        <a:lstStyle/>
        <a:p>
          <a:pPr lvl="0" algn="l" defTabSz="1422400">
            <a:lnSpc>
              <a:spcPct val="90000"/>
            </a:lnSpc>
            <a:spcBef>
              <a:spcPct val="0"/>
            </a:spcBef>
            <a:spcAft>
              <a:spcPct val="35000"/>
            </a:spcAft>
          </a:pPr>
          <a:r>
            <a:rPr lang="en-US" sz="3200" kern="1200" dirty="0"/>
            <a:t>A powerful permission question – Check for Acceptance</a:t>
          </a:r>
        </a:p>
      </dsp:txBody>
      <dsp:txXfrm>
        <a:off x="1730137" y="3666712"/>
        <a:ext cx="4466448" cy="1497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28926-A9C6-4B1E-BAB2-D2C6D950ED55}">
      <dsp:nvSpPr>
        <dsp:cNvPr id="0" name=""/>
        <dsp:cNvSpPr/>
      </dsp:nvSpPr>
      <dsp:spPr>
        <a:xfrm>
          <a:off x="2404694" y="0"/>
          <a:ext cx="3324893" cy="2355157"/>
        </a:xfrm>
        <a:prstGeom prst="ellipse">
          <a:avLst/>
        </a:prstGeom>
        <a:solidFill>
          <a:srgbClr val="92D050">
            <a:alpha val="6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a:t>Calls</a:t>
          </a:r>
        </a:p>
      </dsp:txBody>
      <dsp:txXfrm>
        <a:off x="2891613" y="344905"/>
        <a:ext cx="2351055" cy="1665347"/>
      </dsp:txXfrm>
    </dsp:sp>
    <dsp:sp modelId="{FBBC6FE6-CEEC-4E91-9B21-FDD6DBCEAF04}">
      <dsp:nvSpPr>
        <dsp:cNvPr id="0" name=""/>
        <dsp:cNvSpPr/>
      </dsp:nvSpPr>
      <dsp:spPr>
        <a:xfrm rot="3405255">
          <a:off x="4768269" y="2300259"/>
          <a:ext cx="590680" cy="794865"/>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a:off x="4808297" y="2385132"/>
        <a:ext cx="413476" cy="476919"/>
      </dsp:txXfrm>
    </dsp:sp>
    <dsp:sp modelId="{2022BB73-9014-4F7F-BB4F-DDF887268DAB}">
      <dsp:nvSpPr>
        <dsp:cNvPr id="0" name=""/>
        <dsp:cNvSpPr/>
      </dsp:nvSpPr>
      <dsp:spPr>
        <a:xfrm>
          <a:off x="4452755" y="3063509"/>
          <a:ext cx="3245171" cy="2355157"/>
        </a:xfrm>
        <a:prstGeom prst="ellipse">
          <a:avLst/>
        </a:prstGeom>
        <a:solidFill>
          <a:srgbClr val="92D050">
            <a:alpha val="6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Conversation with Decision Maker</a:t>
          </a:r>
        </a:p>
      </dsp:txBody>
      <dsp:txXfrm>
        <a:off x="4927999" y="3408414"/>
        <a:ext cx="2294683" cy="1665347"/>
      </dsp:txXfrm>
    </dsp:sp>
    <dsp:sp modelId="{299E96BD-EAA7-44A1-AE91-0C424AAB5F2B}">
      <dsp:nvSpPr>
        <dsp:cNvPr id="0" name=""/>
        <dsp:cNvSpPr/>
      </dsp:nvSpPr>
      <dsp:spPr>
        <a:xfrm rot="10800000">
          <a:off x="3766604" y="3818966"/>
          <a:ext cx="580038" cy="844242"/>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10800000">
        <a:off x="3940615" y="3987814"/>
        <a:ext cx="406027" cy="506546"/>
      </dsp:txXfrm>
    </dsp:sp>
    <dsp:sp modelId="{CDE814C8-55FA-4E59-8D36-989086DD633B}">
      <dsp:nvSpPr>
        <dsp:cNvPr id="0" name=""/>
        <dsp:cNvSpPr/>
      </dsp:nvSpPr>
      <dsp:spPr>
        <a:xfrm>
          <a:off x="120137" y="3063509"/>
          <a:ext cx="3515849" cy="2355157"/>
        </a:xfrm>
        <a:prstGeom prst="ellipse">
          <a:avLst/>
        </a:prstGeom>
        <a:solidFill>
          <a:srgbClr val="92D050">
            <a:alpha val="6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Appointments</a:t>
          </a:r>
        </a:p>
      </dsp:txBody>
      <dsp:txXfrm>
        <a:off x="635021" y="3408414"/>
        <a:ext cx="2486081" cy="1665347"/>
      </dsp:txXfrm>
    </dsp:sp>
    <dsp:sp modelId="{B330D213-EFDB-4398-92CD-4CF499A5F56C}">
      <dsp:nvSpPr>
        <dsp:cNvPr id="0" name=""/>
        <dsp:cNvSpPr/>
      </dsp:nvSpPr>
      <dsp:spPr>
        <a:xfrm rot="18332898">
          <a:off x="2656883" y="2320406"/>
          <a:ext cx="619280" cy="794865"/>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a:off x="2695769" y="2554958"/>
        <a:ext cx="433496" cy="4769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xmlns="" id="{19FEBCAF-CB3F-4928-91AA-D61472F880C0}"/>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EF1077DB-935E-4A0A-947A-D283B9F9F452}" type="datetimeFigureOut">
              <a:rPr lang="en-US" smtClean="0"/>
              <a:t>8/26/2020</a:t>
            </a:fld>
            <a:endParaRPr lang="en-US"/>
          </a:p>
        </p:txBody>
      </p:sp>
      <p:sp>
        <p:nvSpPr>
          <p:cNvPr id="4" name="Footer Placeholder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noProof="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D9EC30E-1A71-4188-9BE7-E2A64929A436}" type="datetimeFigureOut">
              <a:rPr lang="en-US" noProof="0" smtClean="0"/>
              <a:t>8/26/2020</a:t>
            </a:fld>
            <a:endParaRPr lang="en-US" noProof="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noProof="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noProof="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0193B-564F-4854-8A52-728F3FB19C85}" type="slidenum">
              <a:rPr lang="en-US" noProof="0" smtClean="0"/>
              <a:t>2</a:t>
            </a:fld>
            <a:endParaRPr lang="en-US" noProof="0"/>
          </a:p>
        </p:txBody>
      </p:sp>
    </p:spTree>
    <p:extLst>
      <p:ext uri="{BB962C8B-B14F-4D97-AF65-F5344CB8AC3E}">
        <p14:creationId xmlns:p14="http://schemas.microsoft.com/office/powerpoint/2010/main" val="232770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0193B-564F-4854-8A52-728F3FB19C85}" type="slidenum">
              <a:rPr lang="en-US" noProof="0" smtClean="0"/>
              <a:t>23</a:t>
            </a:fld>
            <a:endParaRPr lang="en-US" noProof="0"/>
          </a:p>
        </p:txBody>
      </p:sp>
    </p:spTree>
    <p:extLst>
      <p:ext uri="{BB962C8B-B14F-4D97-AF65-F5344CB8AC3E}">
        <p14:creationId xmlns:p14="http://schemas.microsoft.com/office/powerpoint/2010/main" val="277016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dirty="0"/>
              <a:t>Michael story    </a:t>
            </a:r>
            <a:r>
              <a:rPr lang="en-US" sz="1300" dirty="0"/>
              <a:t>Employee feels expected and welcomed, met by supervisor ON TIME, share vision, values, goals of organization; present prepared and organized HR documents to include: employee handbook, new hire documents, pay schedule, benefits, training schedule, job expectations, company policies.</a:t>
            </a:r>
          </a:p>
          <a:p>
            <a:pPr rtl="0"/>
            <a:r>
              <a:rPr lang="en-US" dirty="0"/>
              <a:t/>
            </a:r>
            <a:br>
              <a:rPr lang="en-US" dirty="0"/>
            </a:br>
            <a:r>
              <a:rPr lang="en-US" sz="1300" dirty="0"/>
              <a:t>Does anyone notice anything about this list?  The list starts with setting the tone for culture.  Policies are the last thing.</a:t>
            </a:r>
          </a:p>
          <a:p>
            <a:pPr rtl="0"/>
            <a:r>
              <a:rPr lang="en-US" dirty="0"/>
              <a:t/>
            </a:r>
            <a:br>
              <a:rPr lang="en-US" dirty="0"/>
            </a:br>
            <a:r>
              <a:rPr lang="en-US" sz="1300" b="1" dirty="0"/>
              <a:t>So what does your onboarding process look like? Is it more about what you want new team members to know or what you want to inspire them to do/feel.  Is the experience checking boxes or creating a sense of belonging and preparing and inspiring the person to succeed?</a:t>
            </a:r>
          </a:p>
          <a:p>
            <a:pPr rtl="0"/>
            <a:endParaRPr lang="en-US" sz="1300" dirty="0"/>
          </a:p>
          <a:p>
            <a:pPr rtl="0"/>
            <a:r>
              <a:rPr lang="en-US" sz="1300" dirty="0"/>
              <a:t>Let’s look back at one particular item on this list.  The employee handbook. Companies take great strides to make sure we cover our butts legally by having a very detailed employee handbook.   What if we put that much energy and effort in making sure your team members understand your culture - how you want them to “feel” and how you want them to make your guest feel?  Judy King, founder and principal of Quality Management Service suggests creating a “culture guide” or handbook.    </a:t>
            </a:r>
            <a:r>
              <a:rPr lang="en-US" sz="1300" b="1" dirty="0"/>
              <a:t>Click -Addition of Culture Guide    </a:t>
            </a:r>
            <a:r>
              <a:rPr lang="en-US" sz="1300" dirty="0"/>
              <a:t> This give you something tangible to share with your team that  “reflects a mindset rather than the number and types of practices and processes we have.”  </a:t>
            </a:r>
          </a:p>
          <a:p>
            <a:pPr rtl="0"/>
            <a:r>
              <a:rPr lang="en-US" dirty="0"/>
              <a:t/>
            </a:r>
            <a:br>
              <a:rPr lang="en-US" dirty="0"/>
            </a:br>
            <a:r>
              <a:rPr lang="en-US" sz="1300" dirty="0"/>
              <a:t>Judy also says that it is important to make sure training and orientation extends beyond the traditional first week of employment.   Speaking of training  now lets drill down into some of the key steps in the employee path, The first being training…</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3BAF2987-EF69-45E8-A063-0A50FF9DD198}" type="slidenum">
              <a:rPr lang="en-US" smtClean="0"/>
              <a:t>24</a:t>
            </a:fld>
            <a:endParaRPr lang="en-US"/>
          </a:p>
        </p:txBody>
      </p:sp>
    </p:spTree>
    <p:extLst>
      <p:ext uri="{BB962C8B-B14F-4D97-AF65-F5344CB8AC3E}">
        <p14:creationId xmlns:p14="http://schemas.microsoft.com/office/powerpoint/2010/main" val="204772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dirty="0"/>
              <a:t>Michael story    </a:t>
            </a:r>
            <a:r>
              <a:rPr lang="en-US" sz="1300" dirty="0"/>
              <a:t>Employee feels expected and welcomed, met by supervisor ON TIME, share vision, values, goals of organization; present prepared and organized HR documents to include: employee handbook, new hire documents, pay schedule, benefits, training schedule, job expectations, company policies.</a:t>
            </a:r>
          </a:p>
          <a:p>
            <a:pPr rtl="0"/>
            <a:r>
              <a:rPr lang="en-US" dirty="0"/>
              <a:t/>
            </a:r>
            <a:br>
              <a:rPr lang="en-US" dirty="0"/>
            </a:br>
            <a:r>
              <a:rPr lang="en-US" sz="1300" dirty="0"/>
              <a:t>Does anyone notice anything about this list?  The list starts with setting the tone for culture.  Policies are the last thing.</a:t>
            </a:r>
          </a:p>
          <a:p>
            <a:pPr rtl="0"/>
            <a:r>
              <a:rPr lang="en-US" dirty="0"/>
              <a:t/>
            </a:r>
            <a:br>
              <a:rPr lang="en-US" dirty="0"/>
            </a:br>
            <a:r>
              <a:rPr lang="en-US" sz="1300" b="1" dirty="0"/>
              <a:t>So what does your onboarding process look like? Is it more about what you want new team members to know or what you want to inspire them to do/feel.  Is the experience checking boxes or creating a sense of belonging and preparing and inspiring the person to succeed?</a:t>
            </a:r>
          </a:p>
          <a:p>
            <a:pPr rtl="0"/>
            <a:endParaRPr lang="en-US" sz="1300" dirty="0"/>
          </a:p>
          <a:p>
            <a:pPr rtl="0"/>
            <a:r>
              <a:rPr lang="en-US" sz="1300" dirty="0"/>
              <a:t>Let’s look back at one particular item on this list.  The employee handbook. Companies take great strides to make sure we cover our butts legally by having a very detailed employee handbook.   What if we put that much energy and effort in making sure your team members understand your culture - how you want them to “feel” and how you want them to make your guest feel?  Judy King, founder and principal of Quality Management Service suggests creating a “culture guide” or handbook.    </a:t>
            </a:r>
            <a:r>
              <a:rPr lang="en-US" sz="1300" b="1" dirty="0"/>
              <a:t>Click -Addition of Culture Guide    </a:t>
            </a:r>
            <a:r>
              <a:rPr lang="en-US" sz="1300" dirty="0"/>
              <a:t> This give you something tangible to share with your team that  “reflects a mindset rather than the number and types of practices and processes we have.”  </a:t>
            </a:r>
          </a:p>
          <a:p>
            <a:pPr rtl="0"/>
            <a:r>
              <a:rPr lang="en-US" dirty="0"/>
              <a:t/>
            </a:r>
            <a:br>
              <a:rPr lang="en-US" dirty="0"/>
            </a:br>
            <a:r>
              <a:rPr lang="en-US" sz="1300" dirty="0"/>
              <a:t>Judy also says that it is important to make sure training and orientation extends beyond the traditional first week of employment.   Speaking of training  now lets drill down into some of the key steps in the employee path, The first being training…</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3BAF2987-EF69-45E8-A063-0A50FF9DD198}" type="slidenum">
              <a:rPr lang="en-US" smtClean="0"/>
              <a:t>25</a:t>
            </a:fld>
            <a:endParaRPr lang="en-US"/>
          </a:p>
        </p:txBody>
      </p:sp>
    </p:spTree>
    <p:extLst>
      <p:ext uri="{BB962C8B-B14F-4D97-AF65-F5344CB8AC3E}">
        <p14:creationId xmlns:p14="http://schemas.microsoft.com/office/powerpoint/2010/main" val="348013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a:xfrm>
            <a:off x="432000" y="6439820"/>
            <a:ext cx="5664000" cy="295062"/>
          </a:xfrm>
          <a:prstGeom prst="rect">
            <a:avLst/>
          </a:prstGeom>
        </p:spPr>
        <p:txBody>
          <a:bodyPr/>
          <a:lstStyle/>
          <a:p>
            <a:r>
              <a:rPr lang="en-US" noProof="0"/>
              <a:t>Housekeeping</a:t>
            </a:r>
            <a:endParaRPr lang="en-US" noProof="0" dirty="0"/>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6D4BCA97-F31B-451D-82F8-6E000DF2118A}"/>
              </a:ext>
            </a:extLst>
          </p:cNvPr>
          <p:cNvSpPr>
            <a:spLocks noGrp="1"/>
          </p:cNvSpPr>
          <p:nvPr>
            <p:ph type="ftr" sz="quarter" idx="14"/>
          </p:nvPr>
        </p:nvSpPr>
        <p:spPr>
          <a:xfrm>
            <a:off x="432000" y="6439820"/>
            <a:ext cx="5664000" cy="295062"/>
          </a:xfrm>
          <a:prstGeom prst="rect">
            <a:avLst/>
          </a:prstGeom>
        </p:spPr>
        <p:txBody>
          <a:bodyPr/>
          <a:lstStyle/>
          <a:p>
            <a:r>
              <a:rPr lang="en-US" noProof="0"/>
              <a:t>Housekeeping</a:t>
            </a:r>
            <a:endParaRPr lang="en-US" noProof="0" dirty="0"/>
          </a:p>
        </p:txBody>
      </p:sp>
      <p:sp>
        <p:nvSpPr>
          <p:cNvPr id="6" name="Slide Number Placeholder 5">
            <a:extLst>
              <a:ext uri="{FF2B5EF4-FFF2-40B4-BE49-F238E27FC236}">
                <a16:creationId xmlns:a16="http://schemas.microsoft.com/office/drawing/2014/main" xmlns="" id="{0817AAC4-A657-4D75-A527-0307AFF2B17B}"/>
              </a:ext>
            </a:extLst>
          </p:cNvPr>
          <p:cNvSpPr>
            <a:spLocks noGrp="1"/>
          </p:cNvSpPr>
          <p:nvPr>
            <p:ph type="sldNum" sz="quarter" idx="15"/>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2D09234E-176D-4BBF-9391-7B6F018C51AB}"/>
              </a:ext>
            </a:extLst>
          </p:cNvPr>
          <p:cNvSpPr>
            <a:spLocks noGrp="1"/>
          </p:cNvSpPr>
          <p:nvPr>
            <p:ph type="ftr" sz="quarter" idx="16"/>
          </p:nvPr>
        </p:nvSpPr>
        <p:spPr>
          <a:xfrm>
            <a:off x="432000" y="6439820"/>
            <a:ext cx="5664000" cy="295062"/>
          </a:xfrm>
          <a:prstGeom prst="rect">
            <a:avLst/>
          </a:prstGeom>
        </p:spPr>
        <p:txBody>
          <a:bodyPr/>
          <a:lstStyle/>
          <a:p>
            <a:r>
              <a:rPr lang="en-US" noProof="0"/>
              <a:t>Housekeeping</a:t>
            </a:r>
            <a:endParaRPr lang="en-US" noProof="0" dirty="0"/>
          </a:p>
        </p:txBody>
      </p:sp>
      <p:sp>
        <p:nvSpPr>
          <p:cNvPr id="6" name="Slide Number Placeholder 5">
            <a:extLst>
              <a:ext uri="{FF2B5EF4-FFF2-40B4-BE49-F238E27FC236}">
                <a16:creationId xmlns:a16="http://schemas.microsoft.com/office/drawing/2014/main" xmlns="" id="{009ABD5E-B8F1-4246-B167-09138760AD7D}"/>
              </a:ext>
            </a:extLst>
          </p:cNvPr>
          <p:cNvSpPr>
            <a:spLocks noGrp="1"/>
          </p:cNvSpPr>
          <p:nvPr>
            <p:ph type="sldNum" sz="quarter" idx="33"/>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xmlns="" id="{6816FE98-6A12-44EC-8485-8B5EFABDF9B2}"/>
              </a:ext>
            </a:extLst>
          </p:cNvPr>
          <p:cNvSpPr>
            <a:spLocks noGrp="1"/>
          </p:cNvSpPr>
          <p:nvPr>
            <p:ph type="ftr" sz="quarter" idx="11"/>
          </p:nvPr>
        </p:nvSpPr>
        <p:spPr>
          <a:xfrm>
            <a:off x="432000" y="6439820"/>
            <a:ext cx="5664000" cy="295062"/>
          </a:xfrm>
          <a:prstGeom prst="rect">
            <a:avLst/>
          </a:prstGeom>
        </p:spPr>
        <p:txBody>
          <a:bodyPr/>
          <a:lstStyle/>
          <a:p>
            <a:r>
              <a:rPr lang="en-US" noProof="0"/>
              <a:t>Housekeeping</a:t>
            </a:r>
            <a:endParaRPr lang="en-US" noProof="0"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F50EF489-F21B-4E7C-9A44-D3CC8DC34F5F}"/>
              </a:ext>
            </a:extLst>
          </p:cNvPr>
          <p:cNvSpPr>
            <a:spLocks noGrp="1"/>
          </p:cNvSpPr>
          <p:nvPr>
            <p:ph type="sldNum" sz="quarter" idx="12"/>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xmlns=""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E8FE0EB3-0FF4-4285-B9D3-90A5751B7BBF}"/>
              </a:ext>
            </a:extLst>
          </p:cNvPr>
          <p:cNvSpPr>
            <a:spLocks noGrp="1"/>
          </p:cNvSpPr>
          <p:nvPr>
            <p:ph type="ftr" sz="quarter" idx="12"/>
          </p:nvPr>
        </p:nvSpPr>
        <p:spPr>
          <a:xfrm>
            <a:off x="432000" y="6439820"/>
            <a:ext cx="5664000" cy="295062"/>
          </a:xfrm>
          <a:prstGeom prst="rect">
            <a:avLst/>
          </a:prstGeom>
        </p:spPr>
        <p:txBody>
          <a:bodyPr/>
          <a:lstStyle/>
          <a:p>
            <a:r>
              <a:rPr lang="en-US" noProof="0"/>
              <a:t>Housekeeping</a:t>
            </a:r>
            <a:endParaRPr lang="en-US" noProof="0" dirty="0"/>
          </a:p>
        </p:txBody>
      </p:sp>
      <p:sp>
        <p:nvSpPr>
          <p:cNvPr id="5" name="Slide Number Placeholder 4">
            <a:extLst>
              <a:ext uri="{FF2B5EF4-FFF2-40B4-BE49-F238E27FC236}">
                <a16:creationId xmlns:a16="http://schemas.microsoft.com/office/drawing/2014/main" xmlns="" id="{C8DE0AAD-6FBD-416B-A91A-21F2B737919E}"/>
              </a:ext>
            </a:extLst>
          </p:cNvPr>
          <p:cNvSpPr>
            <a:spLocks noGrp="1"/>
          </p:cNvSpPr>
          <p:nvPr>
            <p:ph type="sldNum" sz="quarter" idx="33"/>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a:xfrm>
            <a:off x="432000" y="6439820"/>
            <a:ext cx="5664000" cy="295062"/>
          </a:xfrm>
          <a:prstGeom prst="rect">
            <a:avLst/>
          </a:prstGeom>
        </p:spPr>
        <p:txBody>
          <a:bodyPr/>
          <a:lstStyle/>
          <a:p>
            <a:r>
              <a:rPr lang="en-US" noProof="0"/>
              <a:t>Housekeeping</a:t>
            </a:r>
            <a:endParaRPr lang="en-US" noProof="0" dirty="0"/>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xmlns=""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xmlns=""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a:xfrm>
            <a:off x="432000" y="6439820"/>
            <a:ext cx="5664000" cy="295062"/>
          </a:xfrm>
          <a:prstGeom prst="rect">
            <a:avLst/>
          </a:prstGeom>
        </p:spPr>
        <p:txBody>
          <a:bodyPr/>
          <a:lstStyle/>
          <a:p>
            <a:r>
              <a:rPr lang="en-US" noProof="0"/>
              <a:t>Housekeeping</a:t>
            </a:r>
            <a:endParaRPr lang="en-US" noProof="0" dirty="0"/>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xmlns="" id="{48A1A904-FE62-4BE3-BAE9-0EEAE7B1E38C}"/>
              </a:ext>
              <a:ext uri="{C183D7F6-B498-43B3-948B-1728B52AA6E4}">
                <adec:decorative xmlns:adec="http://schemas.microsoft.com/office/drawing/2017/decorative" xmlns=""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xmlns="" id="{3E8A46E0-47C2-4441-B7DD-F621A80F1FC8}"/>
              </a:ext>
              <a:ext uri="{C183D7F6-B498-43B3-948B-1728B52AA6E4}">
                <adec:decorative xmlns:adec="http://schemas.microsoft.com/office/drawing/2017/decorative" xmlns=""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xmlns=""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xmlns=""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xmlns=""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xmlns=""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a:xfrm>
            <a:off x="432000" y="6439820"/>
            <a:ext cx="5664000" cy="295062"/>
          </a:xfrm>
          <a:prstGeom prst="rect">
            <a:avLst/>
          </a:prstGeom>
        </p:spPr>
        <p:txBody>
          <a:bodyPr/>
          <a:lstStyle/>
          <a:p>
            <a:r>
              <a:rPr lang="en-US" noProof="0"/>
              <a:t>Housekeeping</a:t>
            </a:r>
            <a:endParaRPr lang="en-US" noProof="0" dirty="0"/>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xmlns="" id="{48A1A904-FE62-4BE3-BAE9-0EEAE7B1E38C}"/>
              </a:ext>
              <a:ext uri="{C183D7F6-B498-43B3-948B-1728B52AA6E4}">
                <adec:decorative xmlns:adec="http://schemas.microsoft.com/office/drawing/2017/decorative" xmlns=""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xmlns=""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xmlns=""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a:xfrm>
            <a:off x="432000" y="6439820"/>
            <a:ext cx="5664000" cy="295062"/>
          </a:xfrm>
          <a:prstGeom prst="rect">
            <a:avLst/>
          </a:prstGeom>
        </p:spPr>
        <p:txBody>
          <a:bodyPr/>
          <a:lstStyle/>
          <a:p>
            <a:r>
              <a:rPr lang="en-US" noProof="0"/>
              <a:t>Housekeeping</a:t>
            </a:r>
            <a:endParaRPr lang="en-US" noProof="0" dirty="0"/>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xmlns="" id="{48A1A904-FE62-4BE3-BAE9-0EEAE7B1E38C}"/>
              </a:ext>
              <a:ext uri="{C183D7F6-B498-43B3-948B-1728B52AA6E4}">
                <adec:decorative xmlns:adec="http://schemas.microsoft.com/office/drawing/2017/decorative" xmlns=""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xmlns=""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xmlns=""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xmlns="" id="{6816FE98-6A12-44EC-8485-8B5EFABDF9B2}"/>
              </a:ext>
            </a:extLst>
          </p:cNvPr>
          <p:cNvSpPr>
            <a:spLocks noGrp="1"/>
          </p:cNvSpPr>
          <p:nvPr>
            <p:ph type="ftr" sz="quarter" idx="11"/>
          </p:nvPr>
        </p:nvSpPr>
        <p:spPr>
          <a:xfrm>
            <a:off x="432000" y="6439820"/>
            <a:ext cx="5664000" cy="295062"/>
          </a:xfrm>
          <a:prstGeom prst="rect">
            <a:avLst/>
          </a:prstGeom>
        </p:spPr>
        <p:txBody>
          <a:bodyPr/>
          <a:lstStyle/>
          <a:p>
            <a:r>
              <a:rPr lang="en-US" noProof="0"/>
              <a:t>Housekeeping</a:t>
            </a:r>
            <a:endParaRPr lang="en-US" noProof="0"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F50EF489-F21B-4E7C-9A44-D3CC8DC34F5F}"/>
              </a:ext>
            </a:extLst>
          </p:cNvPr>
          <p:cNvSpPr>
            <a:spLocks noGrp="1"/>
          </p:cNvSpPr>
          <p:nvPr>
            <p:ph type="sldNum" sz="quarter" idx="12"/>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xmlns="" id="{08CCB8C2-B6A2-4C69-8D3A-57420A034BA4}"/>
              </a:ext>
            </a:extLst>
          </p:cNvPr>
          <p:cNvSpPr>
            <a:spLocks noGrp="1"/>
          </p:cNvSpPr>
          <p:nvPr>
            <p:ph type="ftr" sz="quarter" idx="12"/>
          </p:nvPr>
        </p:nvSpPr>
        <p:spPr>
          <a:xfrm>
            <a:off x="432000" y="6439820"/>
            <a:ext cx="5664000" cy="295062"/>
          </a:xfrm>
          <a:prstGeom prst="rect">
            <a:avLst/>
          </a:prstGeom>
        </p:spPr>
        <p:txBody>
          <a:bodyPr/>
          <a:lstStyle/>
          <a:p>
            <a:r>
              <a:rPr lang="en-US" noProof="0"/>
              <a:t>Housekeeping</a:t>
            </a:r>
            <a:endParaRPr lang="en-US" noProof="0" dirty="0"/>
          </a:p>
        </p:txBody>
      </p:sp>
      <p:sp>
        <p:nvSpPr>
          <p:cNvPr id="4" name="Slide Number Placeholder 3">
            <a:extLst>
              <a:ext uri="{FF2B5EF4-FFF2-40B4-BE49-F238E27FC236}">
                <a16:creationId xmlns:a16="http://schemas.microsoft.com/office/drawing/2014/main" xmlns="" id="{853CF994-8B2C-443F-B695-7378DD360DAA}"/>
              </a:ext>
            </a:extLst>
          </p:cNvPr>
          <p:cNvSpPr>
            <a:spLocks noGrp="1"/>
          </p:cNvSpPr>
          <p:nvPr>
            <p:ph type="sldNum" sz="quarter" idx="33"/>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a:xfrm>
            <a:off x="432000" y="6439820"/>
            <a:ext cx="5664000" cy="295062"/>
          </a:xfrm>
          <a:prstGeom prst="rect">
            <a:avLst/>
          </a:prstGeom>
        </p:spPr>
        <p:txBody>
          <a:bodyPr/>
          <a:lstStyle/>
          <a:p>
            <a:r>
              <a:rPr lang="en-US" noProof="0"/>
              <a:t>Housekeeping</a:t>
            </a:r>
            <a:endParaRPr lang="en-US" noProof="0" dirty="0"/>
          </a:p>
        </p:txBody>
      </p:sp>
      <p:sp>
        <p:nvSpPr>
          <p:cNvPr id="3" name="Slide Number Placeholder 2">
            <a:extLst>
              <a:ext uri="{FF2B5EF4-FFF2-40B4-BE49-F238E27FC236}">
                <a16:creationId xmlns:a16="http://schemas.microsoft.com/office/drawing/2014/main" xmlns="" id="{A95CDFA7-DEA3-4BBE-8D70-0AF654A1E6FF}"/>
              </a:ext>
            </a:extLst>
          </p:cNvPr>
          <p:cNvSpPr>
            <a:spLocks noGrp="1"/>
          </p:cNvSpPr>
          <p:nvPr>
            <p:ph type="sldNum" sz="quarter" idx="13"/>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xmlns=""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a:xfrm>
            <a:off x="432000" y="6439820"/>
            <a:ext cx="5664000" cy="295062"/>
          </a:xfrm>
          <a:prstGeom prst="rect">
            <a:avLst/>
          </a:prstGeom>
        </p:spPr>
        <p:txBody>
          <a:bodyPr/>
          <a:lstStyle/>
          <a:p>
            <a:r>
              <a:rPr lang="en-US" noProof="0"/>
              <a:t>Housekeeping</a:t>
            </a:r>
            <a:endParaRPr lang="en-US" noProof="0" dirty="0"/>
          </a:p>
        </p:txBody>
      </p:sp>
      <p:sp>
        <p:nvSpPr>
          <p:cNvPr id="3" name="Slide Number Placeholder 2">
            <a:extLst>
              <a:ext uri="{FF2B5EF4-FFF2-40B4-BE49-F238E27FC236}">
                <a16:creationId xmlns:a16="http://schemas.microsoft.com/office/drawing/2014/main" xmlns="" id="{A95CDFA7-DEA3-4BBE-8D70-0AF654A1E6FF}"/>
              </a:ext>
            </a:extLst>
          </p:cNvPr>
          <p:cNvSpPr>
            <a:spLocks noGrp="1"/>
          </p:cNvSpPr>
          <p:nvPr>
            <p:ph type="sldNum" sz="quarter" idx="13"/>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xmlns=""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xmlns=""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a:xfrm>
            <a:off x="432000" y="6439820"/>
            <a:ext cx="5664000" cy="295062"/>
          </a:xfrm>
          <a:prstGeom prst="rect">
            <a:avLst/>
          </a:prstGeom>
        </p:spPr>
        <p:txBody>
          <a:bodyPr/>
          <a:lstStyle/>
          <a:p>
            <a:r>
              <a:rPr lang="en-US" noProof="0"/>
              <a:t>Housekeeping</a:t>
            </a:r>
            <a:endParaRPr lang="en-US" noProof="0" dirty="0"/>
          </a:p>
        </p:txBody>
      </p:sp>
      <p:sp>
        <p:nvSpPr>
          <p:cNvPr id="3" name="Slide Number Placeholder 2">
            <a:extLst>
              <a:ext uri="{FF2B5EF4-FFF2-40B4-BE49-F238E27FC236}">
                <a16:creationId xmlns:a16="http://schemas.microsoft.com/office/drawing/2014/main" xmlns="" id="{A95CDFA7-DEA3-4BBE-8D70-0AF654A1E6FF}"/>
              </a:ext>
            </a:extLst>
          </p:cNvPr>
          <p:cNvSpPr>
            <a:spLocks noGrp="1"/>
          </p:cNvSpPr>
          <p:nvPr>
            <p:ph type="sldNum" sz="quarter" idx="13"/>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xmlns="" id="{6816FE98-6A12-44EC-8485-8B5EFABDF9B2}"/>
              </a:ext>
            </a:extLst>
          </p:cNvPr>
          <p:cNvSpPr>
            <a:spLocks noGrp="1"/>
          </p:cNvSpPr>
          <p:nvPr>
            <p:ph type="ftr" sz="quarter" idx="11"/>
          </p:nvPr>
        </p:nvSpPr>
        <p:spPr>
          <a:xfrm>
            <a:off x="432000" y="6439820"/>
            <a:ext cx="5664000" cy="295062"/>
          </a:xfrm>
          <a:prstGeom prst="rect">
            <a:avLst/>
          </a:prstGeom>
        </p:spPr>
        <p:txBody>
          <a:bodyPr/>
          <a:lstStyle/>
          <a:p>
            <a:r>
              <a:rPr lang="en-US" noProof="0"/>
              <a:t>Housekeeping</a:t>
            </a:r>
            <a:endParaRPr lang="en-US" noProof="0"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F50EF489-F21B-4E7C-9A44-D3CC8DC34F5F}"/>
              </a:ext>
            </a:extLst>
          </p:cNvPr>
          <p:cNvSpPr>
            <a:spLocks noGrp="1"/>
          </p:cNvSpPr>
          <p:nvPr>
            <p:ph type="sldNum" sz="quarter" idx="12"/>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Rectangle 7">
            <a:extLst>
              <a:ext uri="{FF2B5EF4-FFF2-40B4-BE49-F238E27FC236}">
                <a16:creationId xmlns:a16="http://schemas.microsoft.com/office/drawing/2014/main" xmlns=""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a:xfrm>
            <a:off x="432000" y="6439820"/>
            <a:ext cx="5664000" cy="295062"/>
          </a:xfrm>
          <a:prstGeom prst="rect">
            <a:avLst/>
          </a:prstGeom>
        </p:spPr>
        <p:txBody>
          <a:bodyPr/>
          <a:lstStyle/>
          <a:p>
            <a:r>
              <a:rPr lang="en-US" noProof="0"/>
              <a:t>Housekeeping</a:t>
            </a:r>
            <a:endParaRPr lang="en-US" noProof="0" dirty="0"/>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xmlns=""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xmlns=""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xmlns=""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a:xfrm>
            <a:off x="432000" y="6439820"/>
            <a:ext cx="5664000" cy="295062"/>
          </a:xfrm>
          <a:prstGeom prst="rect">
            <a:avLst/>
          </a:prstGeom>
        </p:spPr>
        <p:txBody>
          <a:bodyPr/>
          <a:lstStyle/>
          <a:p>
            <a:r>
              <a:rPr lang="en-US" noProof="0"/>
              <a:t>Housekeeping</a:t>
            </a:r>
            <a:endParaRPr lang="en-US" noProof="0" dirty="0"/>
          </a:p>
        </p:txBody>
      </p:sp>
      <p:sp>
        <p:nvSpPr>
          <p:cNvPr id="6" name="Slide Number Placeholder 5">
            <a:extLst>
              <a:ext uri="{FF2B5EF4-FFF2-40B4-BE49-F238E27FC236}">
                <a16:creationId xmlns:a16="http://schemas.microsoft.com/office/drawing/2014/main" xmlns="" id="{18733E7E-50D2-4F6C-9DF2-CF4C98C4B847}"/>
              </a:ext>
            </a:extLst>
          </p:cNvPr>
          <p:cNvSpPr>
            <a:spLocks noGrp="1"/>
          </p:cNvSpPr>
          <p:nvPr>
            <p:ph type="sldNum" sz="quarter" idx="33"/>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xmlns="" id="{BBC0CAF5-0DE6-4BEA-824E-124A54A76AC6}"/>
              </a:ext>
              <a:ext uri="{C183D7F6-B498-43B3-948B-1728B52AA6E4}">
                <adec:decorative xmlns:adec="http://schemas.microsoft.com/office/drawing/2017/decorative" xmlns=""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xmlns="" id="{ED008080-B2F5-441A-8B15-30AE86BBF943}"/>
              </a:ext>
              <a:ext uri="{C183D7F6-B498-43B3-948B-1728B52AA6E4}">
                <adec:decorative xmlns:adec="http://schemas.microsoft.com/office/drawing/2017/decorative" xmlns=""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a:xfrm>
            <a:off x="432000" y="6439820"/>
            <a:ext cx="5664000" cy="295062"/>
          </a:xfrm>
          <a:prstGeom prst="rect">
            <a:avLst/>
          </a:prstGeom>
        </p:spPr>
        <p:txBody>
          <a:bodyPr/>
          <a:lstStyle/>
          <a:p>
            <a:r>
              <a:rPr lang="en-US" noProof="0"/>
              <a:t>Housekeeping</a:t>
            </a:r>
            <a:endParaRPr lang="en-US" noProof="0" dirty="0"/>
          </a:p>
        </p:txBody>
      </p:sp>
      <p:sp>
        <p:nvSpPr>
          <p:cNvPr id="2" name="Slide Number Placeholder 1">
            <a:extLst>
              <a:ext uri="{FF2B5EF4-FFF2-40B4-BE49-F238E27FC236}">
                <a16:creationId xmlns:a16="http://schemas.microsoft.com/office/drawing/2014/main" xmlns="" id="{8B3D119C-DBF5-4B4F-BE38-7BD7B5C8A5D0}"/>
              </a:ext>
            </a:extLst>
          </p:cNvPr>
          <p:cNvSpPr>
            <a:spLocks noGrp="1"/>
          </p:cNvSpPr>
          <p:nvPr>
            <p:ph type="sldNum" sz="quarter" idx="15"/>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xmlns=""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222FB6A7-1E80-487C-93E6-DCAA8751EF21}"/>
              </a:ext>
            </a:extLst>
          </p:cNvPr>
          <p:cNvSpPr>
            <a:spLocks noGrp="1"/>
          </p:cNvSpPr>
          <p:nvPr>
            <p:ph type="sldNum" sz="quarter" idx="20"/>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E8FE0EB3-0FF4-4285-B9D3-90A5751B7BBF}"/>
              </a:ext>
            </a:extLst>
          </p:cNvPr>
          <p:cNvSpPr>
            <a:spLocks noGrp="1"/>
          </p:cNvSpPr>
          <p:nvPr>
            <p:ph type="ftr" sz="quarter" idx="12"/>
          </p:nvPr>
        </p:nvSpPr>
        <p:spPr>
          <a:xfrm>
            <a:off x="432000" y="6439820"/>
            <a:ext cx="5664000" cy="295062"/>
          </a:xfrm>
          <a:prstGeom prst="rect">
            <a:avLst/>
          </a:prstGeom>
        </p:spPr>
        <p:txBody>
          <a:bodyPr/>
          <a:lstStyle/>
          <a:p>
            <a:r>
              <a:rPr lang="en-US" noProof="0"/>
              <a:t>Housekeeping</a:t>
            </a:r>
            <a:endParaRPr lang="en-US" noProof="0" dirty="0"/>
          </a:p>
        </p:txBody>
      </p:sp>
      <p:sp>
        <p:nvSpPr>
          <p:cNvPr id="5" name="Slide Number Placeholder 4">
            <a:extLst>
              <a:ext uri="{FF2B5EF4-FFF2-40B4-BE49-F238E27FC236}">
                <a16:creationId xmlns:a16="http://schemas.microsoft.com/office/drawing/2014/main" xmlns="" id="{C8DE0AAD-6FBD-416B-A91A-21F2B737919E}"/>
              </a:ext>
            </a:extLst>
          </p:cNvPr>
          <p:cNvSpPr>
            <a:spLocks noGrp="1"/>
          </p:cNvSpPr>
          <p:nvPr>
            <p:ph type="sldNum" sz="quarter" idx="33"/>
          </p:nvPr>
        </p:nvSpPr>
        <p:spPr>
          <a:xfrm>
            <a:off x="11760000" y="6371351"/>
            <a:ext cx="432000" cy="432000"/>
          </a:xfrm>
          <a:prstGeom prst="rect">
            <a:avLst/>
          </a:prstGeo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xmlns=""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xmlns="" id="{4BC39664-EB8B-4A32-915A-D4308F792772}"/>
              </a:ext>
            </a:extLst>
          </p:cNvPr>
          <p:cNvSpPr/>
          <p:nvPr userDrawn="1"/>
        </p:nvSpPr>
        <p:spPr>
          <a:xfrm>
            <a:off x="0" y="6696230"/>
            <a:ext cx="11360989" cy="161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xmlns="" id="{9B49670D-8F18-44A8-B217-67B412095C0D}"/>
              </a:ext>
            </a:extLst>
          </p:cNvPr>
          <p:cNvSpPr/>
          <p:nvPr userDrawn="1"/>
        </p:nvSpPr>
        <p:spPr>
          <a:xfrm>
            <a:off x="11360988" y="6696230"/>
            <a:ext cx="831011" cy="161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sldNum="0" hdr="0" ft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 Id="rId9"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00B3D2B-613A-41BE-987D-E6A1324B456D}"/>
              </a:ext>
            </a:extLst>
          </p:cNvPr>
          <p:cNvSpPr>
            <a:spLocks noGrp="1"/>
          </p:cNvSpPr>
          <p:nvPr>
            <p:ph type="ctrTitle"/>
          </p:nvPr>
        </p:nvSpPr>
        <p:spPr>
          <a:xfrm>
            <a:off x="3844063" y="4705263"/>
            <a:ext cx="8347936" cy="1138810"/>
          </a:xfrm>
        </p:spPr>
        <p:txBody>
          <a:bodyPr anchor="ctr"/>
          <a:lstStyle/>
          <a:p>
            <a:r>
              <a:rPr lang="en-US" sz="5400" dirty="0"/>
              <a:t>Prospecting For New Business</a:t>
            </a:r>
            <a:endParaRPr lang="en-US" sz="8800" dirty="0"/>
          </a:p>
        </p:txBody>
      </p:sp>
      <p:sp>
        <p:nvSpPr>
          <p:cNvPr id="4" name="Subtitle 3">
            <a:extLst>
              <a:ext uri="{FF2B5EF4-FFF2-40B4-BE49-F238E27FC236}">
                <a16:creationId xmlns:a16="http://schemas.microsoft.com/office/drawing/2014/main" xmlns="" id="{4772945D-CA91-4CFE-8EB7-941C7618C994}"/>
              </a:ext>
            </a:extLst>
          </p:cNvPr>
          <p:cNvSpPr>
            <a:spLocks noGrp="1"/>
          </p:cNvSpPr>
          <p:nvPr>
            <p:ph type="subTitle" idx="1"/>
          </p:nvPr>
        </p:nvSpPr>
        <p:spPr>
          <a:xfrm>
            <a:off x="5466945" y="5844073"/>
            <a:ext cx="6725054" cy="929958"/>
          </a:xfrm>
        </p:spPr>
        <p:txBody>
          <a:bodyPr/>
          <a:lstStyle/>
          <a:p>
            <a:endParaRPr lang="en-US" sz="3600" dirty="0"/>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23" r="2123"/>
          <a:stretch>
            <a:fillRect/>
          </a:stretch>
        </p:blipFill>
        <p:spPr>
          <a:xfrm>
            <a:off x="0" y="1"/>
            <a:ext cx="9765101" cy="4705262"/>
          </a:xfr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1527" b="28854"/>
          <a:stretch/>
        </p:blipFill>
        <p:spPr>
          <a:xfrm>
            <a:off x="0" y="5844073"/>
            <a:ext cx="2926080" cy="929958"/>
          </a:xfrm>
          <a:prstGeom prst="rect">
            <a:avLst/>
          </a:prstGeom>
        </p:spPr>
      </p:pic>
    </p:spTree>
    <p:extLst>
      <p:ext uri="{BB962C8B-B14F-4D97-AF65-F5344CB8AC3E}">
        <p14:creationId xmlns:p14="http://schemas.microsoft.com/office/powerpoint/2010/main" val="136094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332" y="2811053"/>
            <a:ext cx="11691668" cy="2321664"/>
          </a:xfrm>
        </p:spPr>
        <p:txBody>
          <a:bodyPr/>
          <a:lstStyle/>
          <a:p>
            <a:pPr algn="l"/>
            <a:r>
              <a:rPr lang="en-US" dirty="0"/>
              <a:t>Confidence and courage come through preparation and practice.</a:t>
            </a:r>
            <a:r>
              <a:rPr lang="en-US" b="0" dirty="0"/>
              <a:t/>
            </a:r>
            <a:br>
              <a:rPr lang="en-US" b="0" dirty="0"/>
            </a:br>
            <a:r>
              <a:rPr lang="en-US" dirty="0"/>
              <a:t/>
            </a:r>
            <a:br>
              <a:rPr lang="en-US" dirty="0"/>
            </a:br>
            <a:endParaRPr lang="en-US" dirty="0"/>
          </a:p>
        </p:txBody>
      </p:sp>
    </p:spTree>
    <p:extLst>
      <p:ext uri="{BB962C8B-B14F-4D97-AF65-F5344CB8AC3E}">
        <p14:creationId xmlns:p14="http://schemas.microsoft.com/office/powerpoint/2010/main" val="486123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84" r="2084"/>
          <a:stretch>
            <a:fillRect/>
          </a:stretch>
        </p:blipFill>
        <p:spPr>
          <a:xfrm>
            <a:off x="0" y="0"/>
            <a:ext cx="8945592" cy="6804025"/>
          </a:xfrm>
          <a:prstGeom prst="rect">
            <a:avLst/>
          </a:prstGeom>
        </p:spPr>
      </p:pic>
      <p:sp>
        <p:nvSpPr>
          <p:cNvPr id="3" name="Title 2"/>
          <p:cNvSpPr>
            <a:spLocks noGrp="1"/>
          </p:cNvSpPr>
          <p:nvPr>
            <p:ph type="ctrTitle"/>
          </p:nvPr>
        </p:nvSpPr>
        <p:spPr>
          <a:xfrm>
            <a:off x="8169215" y="2811053"/>
            <a:ext cx="4022785" cy="1148472"/>
          </a:xfrm>
        </p:spPr>
        <p:txBody>
          <a:bodyPr anchor="ctr"/>
          <a:lstStyle/>
          <a:p>
            <a:pPr algn="ctr"/>
            <a:r>
              <a:rPr lang="en-US" sz="4800" dirty="0"/>
              <a:t>Getting Started</a:t>
            </a:r>
          </a:p>
        </p:txBody>
      </p:sp>
    </p:spTree>
    <p:extLst>
      <p:ext uri="{BB962C8B-B14F-4D97-AF65-F5344CB8AC3E}">
        <p14:creationId xmlns:p14="http://schemas.microsoft.com/office/powerpoint/2010/main" val="745663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p:nvPr>
        </p:nvSpPr>
        <p:spPr>
          <a:xfrm>
            <a:off x="367105" y="650367"/>
            <a:ext cx="4256732" cy="832383"/>
          </a:xfrm>
        </p:spPr>
        <p:txBody>
          <a:bodyPr vert="horz" lIns="0" tIns="0" rIns="0" bIns="0" rtlCol="0" anchor="b">
            <a:noAutofit/>
          </a:bodyPr>
          <a:lstStyle/>
          <a:p>
            <a:r>
              <a:rPr lang="en-US" b="1" kern="1200" spc="-150" dirty="0">
                <a:latin typeface="+mj-lt"/>
                <a:ea typeface="+mj-ea"/>
                <a:cs typeface="+mj-cs"/>
              </a:rPr>
              <a:t>Time Management</a:t>
            </a:r>
          </a:p>
        </p:txBody>
      </p:sp>
      <p:sp>
        <p:nvSpPr>
          <p:cNvPr id="7" name="Content Placeholder 3">
            <a:extLst>
              <a:ext uri="{FF2B5EF4-FFF2-40B4-BE49-F238E27FC236}">
                <a16:creationId xmlns:a16="http://schemas.microsoft.com/office/drawing/2014/main" xmlns="" id="{D355C61F-C8F1-4977-8E1F-F16C0D9EA88C}"/>
              </a:ext>
            </a:extLst>
          </p:cNvPr>
          <p:cNvSpPr txBox="1">
            <a:spLocks/>
          </p:cNvSpPr>
          <p:nvPr/>
        </p:nvSpPr>
        <p:spPr>
          <a:xfrm>
            <a:off x="367105" y="2603061"/>
            <a:ext cx="4256732" cy="3811588"/>
          </a:xfrm>
          <a:prstGeom prst="rect">
            <a:avLst/>
          </a:prstGeom>
        </p:spPr>
        <p:txBody>
          <a:bodyPr vert="horz" lIns="0" tIns="0" rIns="0" bIns="0" rtlCol="0">
            <a:norm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lumMod val="75000"/>
                </a:schemeClr>
              </a:buClr>
            </a:pPr>
            <a:r>
              <a:rPr lang="en-US" sz="2800" dirty="0"/>
              <a:t>Gift of working Front Line</a:t>
            </a:r>
          </a:p>
          <a:p>
            <a:pPr>
              <a:buClr>
                <a:schemeClr val="accent2">
                  <a:lumMod val="75000"/>
                </a:schemeClr>
              </a:buClr>
            </a:pPr>
            <a:r>
              <a:rPr lang="en-US" sz="2800" dirty="0"/>
              <a:t>Everyone Prospects</a:t>
            </a:r>
          </a:p>
          <a:p>
            <a:pPr lvl="1">
              <a:buClr>
                <a:schemeClr val="accent2">
                  <a:lumMod val="75000"/>
                </a:schemeClr>
              </a:buClr>
            </a:pPr>
            <a:r>
              <a:rPr lang="en-US" sz="2600" dirty="0"/>
              <a:t>Coach</a:t>
            </a:r>
          </a:p>
          <a:p>
            <a:pPr lvl="1">
              <a:buClr>
                <a:schemeClr val="accent2">
                  <a:lumMod val="75000"/>
                </a:schemeClr>
              </a:buClr>
            </a:pPr>
            <a:r>
              <a:rPr lang="en-US" sz="2600" dirty="0"/>
              <a:t>Harness team’s strengths</a:t>
            </a:r>
          </a:p>
          <a:p>
            <a:pPr>
              <a:buClr>
                <a:schemeClr val="accent2">
                  <a:lumMod val="75000"/>
                </a:schemeClr>
              </a:buClr>
            </a:pPr>
            <a:r>
              <a:rPr lang="en-US" sz="2600" dirty="0"/>
              <a:t>Sales Lead Report</a:t>
            </a:r>
            <a:endParaRPr lang="en-US" sz="2600" kern="1200" dirty="0">
              <a:latin typeface="+mn-lt"/>
              <a:ea typeface="+mn-ea"/>
              <a:cs typeface="+mn-cs"/>
            </a:endParaRPr>
          </a:p>
          <a:p>
            <a:pPr marL="0" indent="0">
              <a:buNone/>
            </a:pPr>
            <a:r>
              <a:rPr lang="en-US" sz="1600" dirty="0"/>
              <a:t> </a:t>
            </a:r>
          </a:p>
          <a:p>
            <a:pPr marL="0" indent="0">
              <a:buNone/>
            </a:pPr>
            <a:endParaRPr lang="en-US" sz="1600" kern="1200" dirty="0">
              <a:latin typeface="+mn-lt"/>
              <a:ea typeface="+mn-ea"/>
              <a:cs typeface="+mn-cs"/>
            </a:endParaRPr>
          </a:p>
          <a:p>
            <a:pPr marL="0" indent="0">
              <a:buNone/>
            </a:pPr>
            <a:endParaRPr lang="en-US" sz="1600" kern="1200" dirty="0">
              <a:latin typeface="+mn-lt"/>
              <a:ea typeface="+mn-ea"/>
              <a:cs typeface="+mn-cs"/>
            </a:endParaRPr>
          </a:p>
        </p:txBody>
      </p:sp>
      <p:sp>
        <p:nvSpPr>
          <p:cNvPr id="2" name="Content Placeholder 1"/>
          <p:cNvSpPr>
            <a:spLocks noGrp="1"/>
          </p:cNvSpPr>
          <p:nvPr>
            <p:ph idx="1"/>
          </p:nvPr>
        </p:nvSpPr>
        <p:spPr/>
        <p:txBody>
          <a:bodyPr/>
          <a:lstStyle/>
          <a:p>
            <a:endParaRPr lang="en-US" dirty="0"/>
          </a:p>
        </p:txBody>
      </p:sp>
      <p:pic>
        <p:nvPicPr>
          <p:cNvPr id="8" name="Picture 7" descr="No alternative text description for this image">
            <a:extLst>
              <a:ext uri="{FF2B5EF4-FFF2-40B4-BE49-F238E27FC236}">
                <a16:creationId xmlns:a16="http://schemas.microsoft.com/office/drawing/2014/main" xmlns="" id="{92344FC2-85A6-4BBC-A927-9AF62E8F4C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887" y="432000"/>
            <a:ext cx="6964113" cy="549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464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22550" y="4569312"/>
            <a:ext cx="7646090" cy="2730833"/>
          </a:xfrm>
        </p:spPr>
        <p:txBody>
          <a:bodyPr/>
          <a:lstStyle/>
          <a:p>
            <a:pPr marL="0" indent="0">
              <a:buNone/>
            </a:pPr>
            <a:endParaRPr lang="en-US" dirty="0"/>
          </a:p>
          <a:p>
            <a:pPr marL="0" indent="0">
              <a:buNone/>
            </a:pPr>
            <a:r>
              <a:rPr lang="en-US" sz="3600" dirty="0"/>
              <a:t>“Retire the fishing pole and get out the fishing net.”</a:t>
            </a:r>
          </a:p>
          <a:p>
            <a:pPr marL="276225" lvl="1" indent="0">
              <a:buNone/>
            </a:pPr>
            <a:r>
              <a:rPr lang="en-US" dirty="0"/>
              <a:t>- Amanda Nichols, VP Business Development for Jacaruso Enterprises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3408" y="4154028"/>
            <a:ext cx="3712972" cy="2080809"/>
          </a:xfrm>
          <a:prstGeom prst="rect">
            <a:avLst/>
          </a:prstGeom>
        </p:spPr>
      </p:pic>
      <p:sp>
        <p:nvSpPr>
          <p:cNvPr id="5" name="TextBox 4">
            <a:extLst>
              <a:ext uri="{FF2B5EF4-FFF2-40B4-BE49-F238E27FC236}">
                <a16:creationId xmlns:a16="http://schemas.microsoft.com/office/drawing/2014/main" xmlns="" id="{5DAC9B07-AB40-4231-B0BC-827D5ABA8408}"/>
              </a:ext>
            </a:extLst>
          </p:cNvPr>
          <p:cNvSpPr txBox="1"/>
          <p:nvPr/>
        </p:nvSpPr>
        <p:spPr>
          <a:xfrm>
            <a:off x="357087" y="304801"/>
            <a:ext cx="4650377" cy="707886"/>
          </a:xfrm>
          <a:prstGeom prst="rect">
            <a:avLst/>
          </a:prstGeom>
          <a:noFill/>
        </p:spPr>
        <p:txBody>
          <a:bodyPr wrap="square" rtlCol="0">
            <a:spAutoFit/>
          </a:bodyPr>
          <a:lstStyle/>
          <a:p>
            <a:r>
              <a:rPr lang="en-US" sz="4000" dirty="0"/>
              <a:t>Who Is Your Target?</a:t>
            </a:r>
          </a:p>
        </p:txBody>
      </p:sp>
      <p:sp>
        <p:nvSpPr>
          <p:cNvPr id="7" name="TextBox 6">
            <a:extLst>
              <a:ext uri="{FF2B5EF4-FFF2-40B4-BE49-F238E27FC236}">
                <a16:creationId xmlns:a16="http://schemas.microsoft.com/office/drawing/2014/main" xmlns="" id="{03CC20F4-E51B-4B06-B1A6-A97394D22F0D}"/>
              </a:ext>
            </a:extLst>
          </p:cNvPr>
          <p:cNvSpPr txBox="1"/>
          <p:nvPr/>
        </p:nvSpPr>
        <p:spPr>
          <a:xfrm>
            <a:off x="783772" y="1105989"/>
            <a:ext cx="7829005" cy="4247317"/>
          </a:xfrm>
          <a:prstGeom prst="rect">
            <a:avLst/>
          </a:prstGeom>
          <a:noFill/>
        </p:spPr>
        <p:txBody>
          <a:bodyPr wrap="square" rtlCol="0">
            <a:spAutoFit/>
          </a:bodyPr>
          <a:lstStyle/>
          <a:p>
            <a:pPr marL="285750" indent="-285750">
              <a:buFont typeface="Arial" panose="020B0604020202020204" pitchFamily="34" charset="0"/>
              <a:buChar char="•"/>
            </a:pPr>
            <a:r>
              <a:rPr lang="en-US" sz="2800" dirty="0"/>
              <a:t>Crisis response teams</a:t>
            </a:r>
          </a:p>
          <a:p>
            <a:pPr marL="285750" indent="-285750">
              <a:buFont typeface="Arial" panose="020B0604020202020204" pitchFamily="34" charset="0"/>
              <a:buChar char="•"/>
            </a:pPr>
            <a:r>
              <a:rPr lang="en-US" sz="2800" dirty="0"/>
              <a:t>Small meetings for people working from home</a:t>
            </a:r>
          </a:p>
          <a:p>
            <a:pPr marL="285750" indent="-285750">
              <a:buFont typeface="Arial" panose="020B0604020202020204" pitchFamily="34" charset="0"/>
              <a:buChar char="•"/>
            </a:pPr>
            <a:r>
              <a:rPr lang="en-US" sz="2800" dirty="0"/>
              <a:t>Construction</a:t>
            </a:r>
          </a:p>
          <a:p>
            <a:pPr marL="285750" indent="-285750">
              <a:buFont typeface="Arial" panose="020B0604020202020204" pitchFamily="34" charset="0"/>
              <a:buChar char="•"/>
            </a:pPr>
            <a:r>
              <a:rPr lang="en-US" sz="2800" dirty="0"/>
              <a:t>Manufacturing</a:t>
            </a:r>
          </a:p>
          <a:p>
            <a:pPr marL="285750" indent="-285750">
              <a:buFont typeface="Arial" panose="020B0604020202020204" pitchFamily="34" charset="0"/>
              <a:buChar char="•"/>
            </a:pPr>
            <a:r>
              <a:rPr lang="en-US" sz="2800" dirty="0"/>
              <a:t>Building materials</a:t>
            </a:r>
          </a:p>
          <a:p>
            <a:pPr marL="285750" indent="-285750">
              <a:buFont typeface="Arial" panose="020B0604020202020204" pitchFamily="34" charset="0"/>
              <a:buChar char="•"/>
            </a:pPr>
            <a:r>
              <a:rPr lang="en-US" sz="2800" dirty="0"/>
              <a:t>Chemical related products</a:t>
            </a:r>
          </a:p>
          <a:p>
            <a:pPr marL="285750" indent="-285750">
              <a:buFont typeface="Arial" panose="020B0604020202020204" pitchFamily="34" charset="0"/>
              <a:buChar char="•"/>
            </a:pPr>
            <a:r>
              <a:rPr lang="en-US" sz="2800" dirty="0"/>
              <a:t>Virtual meetings</a:t>
            </a:r>
          </a:p>
          <a:p>
            <a:pPr marL="285750" indent="-285750">
              <a:buFont typeface="Arial" panose="020B0604020202020204" pitchFamily="34" charset="0"/>
              <a:buChar char="•"/>
            </a:pPr>
            <a:r>
              <a:rPr lang="en-US" sz="2800" dirty="0"/>
              <a:t>Business Services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29598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177424" y="2135507"/>
            <a:ext cx="1645920" cy="1371600"/>
          </a:xfrm>
          <a:prstGeom prst="rect">
            <a:avLst/>
          </a:prstGeom>
        </p:spPr>
      </p:pic>
      <p:pic>
        <p:nvPicPr>
          <p:cNvPr id="11" name="Picture 10"/>
          <p:cNvPicPr>
            <a:picLocks noChangeAspect="1"/>
          </p:cNvPicPr>
          <p:nvPr/>
        </p:nvPicPr>
        <p:blipFill>
          <a:blip r:embed="rId3"/>
          <a:stretch>
            <a:fillRect/>
          </a:stretch>
        </p:blipFill>
        <p:spPr>
          <a:xfrm>
            <a:off x="10502442" y="1686767"/>
            <a:ext cx="1437805" cy="1437805"/>
          </a:xfrm>
          <a:prstGeom prst="rect">
            <a:avLst/>
          </a:prstGeom>
        </p:spPr>
      </p:pic>
      <p:pic>
        <p:nvPicPr>
          <p:cNvPr id="13" name="Picture 12"/>
          <p:cNvPicPr>
            <a:picLocks noChangeAspect="1"/>
          </p:cNvPicPr>
          <p:nvPr/>
        </p:nvPicPr>
        <p:blipFill>
          <a:blip r:embed="rId4"/>
          <a:stretch>
            <a:fillRect/>
          </a:stretch>
        </p:blipFill>
        <p:spPr>
          <a:xfrm>
            <a:off x="5839032" y="4557820"/>
            <a:ext cx="1828800" cy="18288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2593" y="561928"/>
            <a:ext cx="1617407" cy="1045092"/>
          </a:xfrm>
          <a:prstGeom prst="rect">
            <a:avLst/>
          </a:prstGeom>
        </p:spPr>
      </p:pic>
      <p:pic>
        <p:nvPicPr>
          <p:cNvPr id="2056" name="Picture 8" descr="Charlotte Business Journal Does a Feature on I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3037" y="3612642"/>
            <a:ext cx="1800340" cy="9451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clock, drawing&#10;&#10;Description automatically generated">
            <a:extLst>
              <a:ext uri="{FF2B5EF4-FFF2-40B4-BE49-F238E27FC236}">
                <a16:creationId xmlns:a16="http://schemas.microsoft.com/office/drawing/2014/main" xmlns="" id="{2769B05B-700B-4DF5-98EA-F44B63D6265C}"/>
              </a:ext>
            </a:extLst>
          </p:cNvPr>
          <p:cNvPicPr>
            <a:picLocks noChangeAspect="1"/>
          </p:cNvPicPr>
          <p:nvPr/>
        </p:nvPicPr>
        <p:blipFill>
          <a:blip r:embed="rId7"/>
          <a:stretch>
            <a:fillRect/>
          </a:stretch>
        </p:blipFill>
        <p:spPr>
          <a:xfrm>
            <a:off x="7606127" y="3507107"/>
            <a:ext cx="1865376" cy="1865376"/>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xmlns="" id="{E9F2E032-A02C-4D10-8CDC-7C5591CCF0E1}"/>
              </a:ext>
            </a:extLst>
          </p:cNvPr>
          <p:cNvPicPr>
            <a:picLocks noChangeAspect="1"/>
          </p:cNvPicPr>
          <p:nvPr/>
        </p:nvPicPr>
        <p:blipFill>
          <a:blip r:embed="rId8"/>
          <a:stretch>
            <a:fillRect/>
          </a:stretch>
        </p:blipFill>
        <p:spPr>
          <a:xfrm>
            <a:off x="7683836" y="811442"/>
            <a:ext cx="2178480" cy="1089240"/>
          </a:xfrm>
          <a:prstGeom prst="rect">
            <a:avLst/>
          </a:prstGeom>
        </p:spPr>
      </p:pic>
      <p:sp>
        <p:nvSpPr>
          <p:cNvPr id="20" name="Content Placeholder 2">
            <a:extLst>
              <a:ext uri="{FF2B5EF4-FFF2-40B4-BE49-F238E27FC236}">
                <a16:creationId xmlns:a16="http://schemas.microsoft.com/office/drawing/2014/main" xmlns="" id="{E4B4C078-106E-4BE4-9592-E6CB0F2224DC}"/>
              </a:ext>
            </a:extLst>
          </p:cNvPr>
          <p:cNvSpPr txBox="1">
            <a:spLocks/>
          </p:cNvSpPr>
          <p:nvPr/>
        </p:nvSpPr>
        <p:spPr>
          <a:xfrm>
            <a:off x="251753" y="451479"/>
            <a:ext cx="5717908" cy="601899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fontAlgn="base"/>
            <a:r>
              <a:rPr lang="en-US" sz="2000" dirty="0"/>
              <a:t>Current CRM data</a:t>
            </a:r>
          </a:p>
          <a:p>
            <a:pPr lvl="1" fontAlgn="base"/>
            <a:r>
              <a:rPr lang="en-US" sz="2000" dirty="0"/>
              <a:t>Property management system - top guests, companies, agencies</a:t>
            </a:r>
          </a:p>
          <a:p>
            <a:pPr lvl="1" fontAlgn="base"/>
            <a:r>
              <a:rPr lang="en-US" sz="2000" dirty="0"/>
              <a:t>TravelClick - Agency 360</a:t>
            </a:r>
          </a:p>
          <a:p>
            <a:pPr fontAlgn="base"/>
            <a:r>
              <a:rPr lang="en-US" sz="2000" dirty="0"/>
              <a:t>Backyard</a:t>
            </a:r>
          </a:p>
          <a:p>
            <a:pPr lvl="1" fontAlgn="base"/>
            <a:r>
              <a:rPr lang="en-US" sz="2000" dirty="0"/>
              <a:t>Local &amp; Regional press</a:t>
            </a:r>
          </a:p>
          <a:p>
            <a:pPr lvl="1" fontAlgn="base"/>
            <a:r>
              <a:rPr lang="en-US" sz="2000" dirty="0"/>
              <a:t>Biz Journals  - Charleston &amp; Feeder Cities  </a:t>
            </a:r>
          </a:p>
          <a:p>
            <a:pPr lvl="1" fontAlgn="base"/>
            <a:r>
              <a:rPr lang="en-US" sz="2000" dirty="0" err="1"/>
              <a:t>eMail</a:t>
            </a:r>
            <a:r>
              <a:rPr lang="en-US" sz="2000" dirty="0"/>
              <a:t> </a:t>
            </a:r>
            <a:r>
              <a:rPr lang="en-US" sz="2000" dirty="0" err="1"/>
              <a:t>Newletters</a:t>
            </a:r>
            <a:endParaRPr lang="en-US" sz="2000" dirty="0"/>
          </a:p>
          <a:p>
            <a:pPr lvl="2" fontAlgn="base"/>
            <a:r>
              <a:rPr lang="en-US" sz="2000" dirty="0"/>
              <a:t>Charleston Business Journal Daily Tip Sheets</a:t>
            </a:r>
          </a:p>
          <a:p>
            <a:pPr lvl="2" fontAlgn="base"/>
            <a:r>
              <a:rPr lang="en-US" sz="2000" dirty="0" err="1"/>
              <a:t>CHStoday</a:t>
            </a:r>
            <a:endParaRPr lang="en-US" sz="2000" dirty="0"/>
          </a:p>
          <a:p>
            <a:pPr lvl="2" fontAlgn="base"/>
            <a:r>
              <a:rPr lang="en-US" sz="2000" dirty="0"/>
              <a:t>SC Biz Daily</a:t>
            </a:r>
          </a:p>
          <a:p>
            <a:pPr lvl="2" fontAlgn="base"/>
            <a:r>
              <a:rPr lang="en-US" sz="2000" dirty="0"/>
              <a:t>SC Tourism Today</a:t>
            </a:r>
            <a:endParaRPr lang="en-US" sz="2000" b="1" dirty="0"/>
          </a:p>
          <a:p>
            <a:pPr fontAlgn="base"/>
            <a:r>
              <a:rPr lang="en-US" sz="2000" dirty="0"/>
              <a:t>Associations/Memberships</a:t>
            </a:r>
          </a:p>
          <a:p>
            <a:pPr lvl="1" fontAlgn="base"/>
            <a:r>
              <a:rPr lang="en-US" sz="2000" dirty="0"/>
              <a:t>SC Manufacturers Alliance</a:t>
            </a:r>
          </a:p>
          <a:p>
            <a:pPr fontAlgn="base"/>
            <a:r>
              <a:rPr lang="en-US" sz="2000" dirty="0"/>
              <a:t>Google</a:t>
            </a:r>
          </a:p>
          <a:p>
            <a:pPr fontAlgn="base"/>
            <a:r>
              <a:rPr lang="en-US" sz="2000" dirty="0" err="1"/>
              <a:t>Knowland</a:t>
            </a:r>
            <a:r>
              <a:rPr lang="en-US" sz="2000" dirty="0"/>
              <a:t> (costs)</a:t>
            </a:r>
          </a:p>
          <a:p>
            <a:pPr fontAlgn="base"/>
            <a:r>
              <a:rPr lang="en-US" sz="2000" dirty="0" err="1"/>
              <a:t>linkedIn</a:t>
            </a:r>
            <a:endParaRPr lang="en-US" sz="2000" dirty="0"/>
          </a:p>
          <a:p>
            <a:endParaRPr lang="en-US" dirty="0"/>
          </a:p>
        </p:txBody>
      </p:sp>
      <p:pic>
        <p:nvPicPr>
          <p:cNvPr id="7" name="Picture Placeholder 6"/>
          <p:cNvPicPr>
            <a:picLocks noGrp="1" noChangeAspect="1"/>
          </p:cNvPicPr>
          <p:nvPr>
            <p:ph type="pic" idx="4294967295"/>
          </p:nvPr>
        </p:nvPicPr>
        <p:blipFill>
          <a:blip r:embed="rId9">
            <a:extLst>
              <a:ext uri="{28A0092B-C50C-407E-A947-70E740481C1C}">
                <a14:useLocalDpi xmlns:a14="http://schemas.microsoft.com/office/drawing/2010/main" val="0"/>
              </a:ext>
            </a:extLst>
          </a:blip>
          <a:srcRect l="8136" r="8136"/>
          <a:stretch>
            <a:fillRect/>
          </a:stretch>
        </p:blipFill>
        <p:spPr>
          <a:xfrm>
            <a:off x="9366004" y="5171233"/>
            <a:ext cx="2143125" cy="1187450"/>
          </a:xfrm>
        </p:spPr>
      </p:pic>
      <p:sp>
        <p:nvSpPr>
          <p:cNvPr id="21" name="Title 1">
            <a:extLst>
              <a:ext uri="{FF2B5EF4-FFF2-40B4-BE49-F238E27FC236}">
                <a16:creationId xmlns:a16="http://schemas.microsoft.com/office/drawing/2014/main" xmlns="" id="{B6F85285-ABBF-4895-9168-70DF25CCC7B0}"/>
              </a:ext>
            </a:extLst>
          </p:cNvPr>
          <p:cNvSpPr txBox="1">
            <a:spLocks/>
          </p:cNvSpPr>
          <p:nvPr/>
        </p:nvSpPr>
        <p:spPr>
          <a:xfrm>
            <a:off x="432000" y="52114"/>
            <a:ext cx="11328000" cy="432000"/>
          </a:xfrm>
          <a:prstGeom prst="rect">
            <a:avLst/>
          </a:prstGeom>
        </p:spPr>
        <p:txBody>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lgn="r"/>
            <a:r>
              <a:rPr lang="en-US" sz="5400" dirty="0"/>
              <a:t>Tools</a:t>
            </a:r>
          </a:p>
        </p:txBody>
      </p:sp>
    </p:spTree>
    <p:extLst>
      <p:ext uri="{BB962C8B-B14F-4D97-AF65-F5344CB8AC3E}">
        <p14:creationId xmlns:p14="http://schemas.microsoft.com/office/powerpoint/2010/main" val="40453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9" y="2342441"/>
            <a:ext cx="5606850" cy="1653976"/>
          </a:xfrm>
        </p:spPr>
        <p:txBody>
          <a:bodyPr anchor="ctr">
            <a:normAutofit/>
          </a:bodyPr>
          <a:lstStyle/>
          <a:p>
            <a:r>
              <a:rPr lang="en-US" sz="4000" dirty="0"/>
              <a:t>Call Opening Statement</a:t>
            </a:r>
          </a:p>
        </p:txBody>
      </p:sp>
      <p:graphicFrame>
        <p:nvGraphicFramePr>
          <p:cNvPr id="18" name="Content Placeholder 3">
            <a:extLst>
              <a:ext uri="{FF2B5EF4-FFF2-40B4-BE49-F238E27FC236}">
                <a16:creationId xmlns:a16="http://schemas.microsoft.com/office/drawing/2014/main" xmlns="" id="{51032FD0-227F-4007-BD6E-3ED9944822A6}"/>
              </a:ext>
            </a:extLst>
          </p:cNvPr>
          <p:cNvGraphicFramePr>
            <a:graphicFrameLocks noGrp="1"/>
          </p:cNvGraphicFramePr>
          <p:nvPr>
            <p:ph sz="half" idx="2"/>
            <p:extLst>
              <p:ext uri="{D42A27DB-BD31-4B8C-83A1-F6EECF244321}">
                <p14:modId xmlns:p14="http://schemas.microsoft.com/office/powerpoint/2010/main" val="3699145977"/>
              </p:ext>
            </p:extLst>
          </p:nvPr>
        </p:nvGraphicFramePr>
        <p:xfrm>
          <a:off x="5438775" y="1007250"/>
          <a:ext cx="6333225" cy="5169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6925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Call Opening Statement</a:t>
            </a:r>
          </a:p>
        </p:txBody>
      </p:sp>
      <p:sp>
        <p:nvSpPr>
          <p:cNvPr id="3" name="Content Placeholder 2"/>
          <p:cNvSpPr>
            <a:spLocks noGrp="1"/>
          </p:cNvSpPr>
          <p:nvPr>
            <p:ph idx="1"/>
          </p:nvPr>
        </p:nvSpPr>
        <p:spPr>
          <a:xfrm>
            <a:off x="432000" y="1475485"/>
            <a:ext cx="11328000" cy="5183250"/>
          </a:xfrm>
        </p:spPr>
        <p:txBody>
          <a:bodyPr/>
          <a:lstStyle/>
          <a:p>
            <a:pPr marL="0" indent="0" algn="ctr">
              <a:buNone/>
            </a:pPr>
            <a:r>
              <a:rPr lang="en-US" sz="3000" b="1" i="1" dirty="0"/>
              <a:t>Matt </a:t>
            </a:r>
            <a:r>
              <a:rPr lang="en-US" sz="3000" b="1" i="1" dirty="0" err="1"/>
              <a:t>Oneal</a:t>
            </a:r>
            <a:r>
              <a:rPr lang="en-US" sz="3000" b="1" i="1" dirty="0"/>
              <a:t> Real Estate Company</a:t>
            </a:r>
          </a:p>
          <a:p>
            <a:pPr marL="0" indent="0" algn="ctr">
              <a:buNone/>
            </a:pPr>
            <a:endParaRPr lang="en-US" sz="3000" dirty="0"/>
          </a:p>
          <a:p>
            <a:pPr marL="0" indent="0" algn="ctr">
              <a:buNone/>
            </a:pPr>
            <a:r>
              <a:rPr lang="en-US" sz="3000" i="1" dirty="0"/>
              <a:t>I am reaching out to you to understand the lodging needs of your out of town home buyers.  We understand that people are nervous to travel these days and we want to assure you that our hotel will welcome your clients with true Charleston hospitality and provide them with a safe, secure and worry-free stay.  Happy and comfortable clients will hopefully result in more closings for your team.  Do you have a few minutes to tell me about the lodging needs of your out of town buyers?  </a:t>
            </a:r>
          </a:p>
          <a:p>
            <a:pPr marL="0" indent="0" algn="ctr">
              <a:buNone/>
            </a:pPr>
            <a:endParaRPr lang="en-US" sz="2000" i="1" dirty="0"/>
          </a:p>
          <a:p>
            <a:pPr marL="0" indent="0">
              <a:buNone/>
            </a:pPr>
            <a:r>
              <a:rPr lang="en-US" sz="2000" dirty="0"/>
              <a:t/>
            </a:r>
            <a:br>
              <a:rPr lang="en-US" sz="2000" dirty="0"/>
            </a:br>
            <a:r>
              <a:rPr lang="en-US" i="1" dirty="0"/>
              <a:t> </a:t>
            </a:r>
            <a:endParaRPr lang="en-US" dirty="0"/>
          </a:p>
          <a:p>
            <a:pPr marL="0" indent="0">
              <a:buNone/>
            </a:pP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459862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Call Opening Statement</a:t>
            </a:r>
          </a:p>
        </p:txBody>
      </p:sp>
      <p:sp>
        <p:nvSpPr>
          <p:cNvPr id="3" name="Content Placeholder 2"/>
          <p:cNvSpPr>
            <a:spLocks noGrp="1"/>
          </p:cNvSpPr>
          <p:nvPr>
            <p:ph idx="1"/>
          </p:nvPr>
        </p:nvSpPr>
        <p:spPr>
          <a:xfrm>
            <a:off x="432000" y="1242750"/>
            <a:ext cx="11328000" cy="5183250"/>
          </a:xfrm>
        </p:spPr>
        <p:txBody>
          <a:bodyPr/>
          <a:lstStyle/>
          <a:p>
            <a:pPr marL="0" indent="0" algn="ctr">
              <a:buNone/>
            </a:pPr>
            <a:endParaRPr lang="en-US" sz="2000" i="1" dirty="0"/>
          </a:p>
          <a:p>
            <a:pPr marL="0" indent="0" algn="ctr">
              <a:buNone/>
            </a:pPr>
            <a:r>
              <a:rPr lang="en-US" sz="3000" b="1" i="1" dirty="0" err="1"/>
              <a:t>Cantey</a:t>
            </a:r>
            <a:r>
              <a:rPr lang="en-US" sz="3000" b="1" i="1" dirty="0"/>
              <a:t> Tech Consulting</a:t>
            </a:r>
          </a:p>
          <a:p>
            <a:pPr marL="0" indent="0" algn="ctr">
              <a:buNone/>
            </a:pPr>
            <a:endParaRPr lang="en-US" sz="3000" dirty="0"/>
          </a:p>
          <a:p>
            <a:pPr marL="0" indent="0" algn="ctr">
              <a:buNone/>
            </a:pPr>
            <a:r>
              <a:rPr lang="en-US" sz="3000" i="1" dirty="0"/>
              <a:t>I am calling today to understand your current lodging and meeting needs.  I would like to begin by congratulating you on your company’s recognition….  Experiencing that kind of growth indicates that you are committed to excellence.  The team at Hotel Charleston share that same commitment to excellence by providing outstanding hospitality to our guests - including ensuring the strictest safety protocols for lodging, meetings and even hosting virtual meetings.  Would </a:t>
            </a:r>
            <a:r>
              <a:rPr lang="en-US" sz="3000" i="1" dirty="0" smtClean="0"/>
              <a:t>you mind </a:t>
            </a:r>
            <a:r>
              <a:rPr lang="en-US" sz="3000" i="1" dirty="0"/>
              <a:t>sharing if your company has begun hosting visitors or conducting meetings?</a:t>
            </a:r>
            <a:endParaRPr lang="en-US" sz="3000" dirty="0"/>
          </a:p>
          <a:p>
            <a:pPr marL="0" indent="0">
              <a:buNone/>
            </a:pPr>
            <a:r>
              <a:rPr lang="en-US" sz="2000" dirty="0"/>
              <a:t/>
            </a:r>
            <a:br>
              <a:rPr lang="en-US" sz="2000" dirty="0"/>
            </a:br>
            <a:r>
              <a:rPr lang="en-US" i="1" dirty="0"/>
              <a:t> </a:t>
            </a:r>
            <a:endParaRPr lang="en-US" dirty="0"/>
          </a:p>
          <a:p>
            <a:pPr marL="0" indent="0">
              <a:buNone/>
            </a:pP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963283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xmlns="" id="{0642D45F-36B2-4A3A-B1D3-47C54C078EF5}"/>
              </a:ext>
            </a:extLst>
          </p:cNvPr>
          <p:cNvSpPr>
            <a:spLocks noGrp="1"/>
          </p:cNvSpPr>
          <p:nvPr>
            <p:ph type="title"/>
          </p:nvPr>
        </p:nvSpPr>
        <p:spPr>
          <a:xfrm>
            <a:off x="432000" y="432000"/>
            <a:ext cx="11340000" cy="432000"/>
          </a:xfrm>
        </p:spPr>
        <p:txBody>
          <a:bodyPr/>
          <a:lstStyle/>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1886" y="1544564"/>
            <a:ext cx="5460114" cy="4095085"/>
          </a:xfrm>
          <a:prstGeom prst="rect">
            <a:avLst/>
          </a:prstGeom>
          <a:noFill/>
        </p:spPr>
      </p:pic>
      <p:sp>
        <p:nvSpPr>
          <p:cNvPr id="8" name="Content Placeholder 7"/>
          <p:cNvSpPr>
            <a:spLocks noGrp="1"/>
          </p:cNvSpPr>
          <p:nvPr>
            <p:ph sz="half" idx="1"/>
          </p:nvPr>
        </p:nvSpPr>
        <p:spPr>
          <a:xfrm>
            <a:off x="634498" y="1408687"/>
            <a:ext cx="5352866" cy="4649213"/>
          </a:xfrm>
        </p:spPr>
        <p:txBody>
          <a:bodyPr>
            <a:normAutofit/>
          </a:bodyPr>
          <a:lstStyle/>
          <a:p>
            <a:pPr>
              <a:buClr>
                <a:schemeClr val="accent2">
                  <a:lumMod val="75000"/>
                </a:schemeClr>
              </a:buClr>
              <a:buFont typeface="Wingdings" panose="05000000000000000000" pitchFamily="2" charset="2"/>
              <a:buChar char="ü"/>
            </a:pPr>
            <a:r>
              <a:rPr lang="en-US" sz="4800" dirty="0"/>
              <a:t>Determine the objective of the call</a:t>
            </a:r>
          </a:p>
          <a:p>
            <a:pPr>
              <a:buClr>
                <a:schemeClr val="accent2">
                  <a:lumMod val="75000"/>
                </a:schemeClr>
              </a:buClr>
              <a:buFont typeface="Wingdings" panose="05000000000000000000" pitchFamily="2" charset="2"/>
              <a:buChar char="ü"/>
            </a:pPr>
            <a:r>
              <a:rPr lang="en-US" sz="4800" dirty="0"/>
              <a:t>Be persistent</a:t>
            </a:r>
          </a:p>
          <a:p>
            <a:pPr lvl="2">
              <a:buClr>
                <a:schemeClr val="accent2">
                  <a:lumMod val="75000"/>
                </a:schemeClr>
              </a:buClr>
            </a:pPr>
            <a:r>
              <a:rPr lang="en-US" sz="4800" dirty="0"/>
              <a:t>8-12 attempts</a:t>
            </a:r>
          </a:p>
          <a:p>
            <a:pPr>
              <a:buClr>
                <a:schemeClr val="accent2">
                  <a:lumMod val="75000"/>
                </a:schemeClr>
              </a:buClr>
              <a:buFont typeface="Wingdings" panose="05000000000000000000" pitchFamily="2" charset="2"/>
              <a:buChar char="ü"/>
            </a:pPr>
            <a:r>
              <a:rPr lang="en-US" sz="4800" dirty="0"/>
              <a:t>Be aware of your phone etiquette</a:t>
            </a:r>
          </a:p>
        </p:txBody>
      </p:sp>
    </p:spTree>
    <p:extLst>
      <p:ext uri="{BB962C8B-B14F-4D97-AF65-F5344CB8AC3E}">
        <p14:creationId xmlns:p14="http://schemas.microsoft.com/office/powerpoint/2010/main" val="2268397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55692"/>
            <a:ext cx="11328000" cy="638176"/>
          </a:xfrm>
        </p:spPr>
        <p:txBody>
          <a:bodyPr/>
          <a:lstStyle/>
          <a:p>
            <a:r>
              <a:rPr lang="en-US" sz="4000" dirty="0"/>
              <a:t>Remember prospecting is not about you</a:t>
            </a:r>
            <a:r>
              <a:rPr lang="en-US" dirty="0"/>
              <a:t/>
            </a:r>
            <a:br>
              <a:rPr lang="en-US" dirty="0"/>
            </a:br>
            <a:endParaRPr lang="en-US" dirty="0"/>
          </a:p>
        </p:txBody>
      </p:sp>
      <p:sp>
        <p:nvSpPr>
          <p:cNvPr id="3" name="Content Placeholder 2"/>
          <p:cNvSpPr>
            <a:spLocks noGrp="1"/>
          </p:cNvSpPr>
          <p:nvPr>
            <p:ph idx="1"/>
          </p:nvPr>
        </p:nvSpPr>
        <p:spPr>
          <a:xfrm>
            <a:off x="334722" y="952500"/>
            <a:ext cx="11552477" cy="5657306"/>
          </a:xfrm>
        </p:spPr>
        <p:txBody>
          <a:bodyPr/>
          <a:lstStyle/>
          <a:p>
            <a:endParaRPr lang="en-US" sz="2400" dirty="0"/>
          </a:p>
          <a:p>
            <a:pPr>
              <a:buClr>
                <a:schemeClr val="accent2">
                  <a:lumMod val="75000"/>
                </a:schemeClr>
              </a:buClr>
            </a:pPr>
            <a:r>
              <a:rPr lang="en-US" sz="2800" dirty="0"/>
              <a:t>Listen more than you talk</a:t>
            </a:r>
          </a:p>
          <a:p>
            <a:pPr>
              <a:buClr>
                <a:schemeClr val="accent2">
                  <a:lumMod val="75000"/>
                </a:schemeClr>
              </a:buClr>
            </a:pPr>
            <a:r>
              <a:rPr lang="en-US" sz="2800" dirty="0"/>
              <a:t>Language matters</a:t>
            </a:r>
          </a:p>
          <a:p>
            <a:pPr>
              <a:buClr>
                <a:schemeClr val="accent2">
                  <a:lumMod val="75000"/>
                </a:schemeClr>
              </a:buClr>
            </a:pPr>
            <a:r>
              <a:rPr lang="en-US" sz="2800" dirty="0"/>
              <a:t>Probing Questions:</a:t>
            </a:r>
          </a:p>
          <a:p>
            <a:pPr lvl="1">
              <a:buClr>
                <a:schemeClr val="accent2">
                  <a:lumMod val="75000"/>
                </a:schemeClr>
              </a:buClr>
            </a:pPr>
            <a:r>
              <a:rPr lang="en-US" sz="2600" dirty="0"/>
              <a:t>Tell me what your travel/meeting needs look like right now?</a:t>
            </a:r>
          </a:p>
          <a:p>
            <a:pPr lvl="1">
              <a:buClr>
                <a:schemeClr val="accent2">
                  <a:lumMod val="75000"/>
                </a:schemeClr>
              </a:buClr>
            </a:pPr>
            <a:r>
              <a:rPr lang="en-US" sz="2600" dirty="0"/>
              <a:t>What type of accommodations are you looking for?</a:t>
            </a:r>
          </a:p>
          <a:p>
            <a:pPr lvl="1">
              <a:buClr>
                <a:schemeClr val="accent2">
                  <a:lumMod val="75000"/>
                </a:schemeClr>
              </a:buClr>
            </a:pPr>
            <a:r>
              <a:rPr lang="en-US" sz="2600" dirty="0"/>
              <a:t>What are your company’s requirements for your team members to stay/meet in hotels?</a:t>
            </a:r>
          </a:p>
          <a:p>
            <a:pPr lvl="1">
              <a:buClr>
                <a:schemeClr val="accent2">
                  <a:lumMod val="75000"/>
                </a:schemeClr>
              </a:buClr>
            </a:pPr>
            <a:r>
              <a:rPr lang="en-US" sz="2600" dirty="0"/>
              <a:t>Who else within your organization should I be speaking to?</a:t>
            </a:r>
          </a:p>
          <a:p>
            <a:pPr lvl="1">
              <a:buClr>
                <a:schemeClr val="accent2">
                  <a:lumMod val="75000"/>
                </a:schemeClr>
              </a:buClr>
            </a:pPr>
            <a:r>
              <a:rPr lang="en-US" sz="2600" dirty="0"/>
              <a:t>When do you anticipate that your company will begin to hold in-person meetings?</a:t>
            </a:r>
          </a:p>
          <a:p>
            <a:pPr lvl="1">
              <a:buClr>
                <a:schemeClr val="accent2">
                  <a:lumMod val="75000"/>
                </a:schemeClr>
              </a:buClr>
            </a:pPr>
            <a:r>
              <a:rPr lang="en-US" sz="2600" dirty="0"/>
              <a:t>What kind of activities are your guests asking about?</a:t>
            </a:r>
          </a:p>
          <a:p>
            <a:pPr lvl="1">
              <a:buClr>
                <a:schemeClr val="accent2">
                  <a:lumMod val="75000"/>
                </a:schemeClr>
              </a:buClr>
            </a:pPr>
            <a:r>
              <a:rPr lang="en-US" sz="2600" dirty="0"/>
              <a:t>How is your company currently handling virtual or hybrid meetings?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76719" y="597060"/>
            <a:ext cx="3154681" cy="2103120"/>
          </a:xfrm>
          <a:prstGeom prst="rect">
            <a:avLst/>
          </a:prstGeom>
          <a:solidFill>
            <a:srgbClr val="FFFFFF"/>
          </a:solidFill>
        </p:spPr>
      </p:pic>
    </p:spTree>
    <p:extLst>
      <p:ext uri="{BB962C8B-B14F-4D97-AF65-F5344CB8AC3E}">
        <p14:creationId xmlns:p14="http://schemas.microsoft.com/office/powerpoint/2010/main" val="3178954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130374" cy="5680953"/>
          </a:xfrm>
          <a:prstGeom prst="rect">
            <a:avLst/>
          </a:prstGeom>
        </p:spPr>
      </p:pic>
      <p:graphicFrame>
        <p:nvGraphicFramePr>
          <p:cNvPr id="10" name="Content Placeholder 2">
            <a:extLst>
              <a:ext uri="{FF2B5EF4-FFF2-40B4-BE49-F238E27FC236}">
                <a16:creationId xmlns:a16="http://schemas.microsoft.com/office/drawing/2014/main" xmlns="" id="{04957551-D82D-4D5B-AAE2-0BEAF2D834C0}"/>
              </a:ext>
            </a:extLst>
          </p:cNvPr>
          <p:cNvGraphicFramePr>
            <a:graphicFrameLocks/>
          </p:cNvGraphicFramePr>
          <p:nvPr>
            <p:extLst>
              <p:ext uri="{D42A27DB-BD31-4B8C-83A1-F6EECF244321}">
                <p14:modId xmlns:p14="http://schemas.microsoft.com/office/powerpoint/2010/main" val="1501601529"/>
              </p:ext>
            </p:extLst>
          </p:nvPr>
        </p:nvGraphicFramePr>
        <p:xfrm>
          <a:off x="7200666" y="193319"/>
          <a:ext cx="4861634" cy="5294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29823" y="369650"/>
            <a:ext cx="564596" cy="731520"/>
          </a:xfrm>
          <a:prstGeom prst="rect">
            <a:avLst/>
          </a:prstGeom>
        </p:spPr>
      </p:pic>
    </p:spTree>
    <p:extLst>
      <p:ext uri="{BB962C8B-B14F-4D97-AF65-F5344CB8AC3E}">
        <p14:creationId xmlns:p14="http://schemas.microsoft.com/office/powerpoint/2010/main" val="3917291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B38306AB-9594-47E7-BEB7-51788FB7CE53}"/>
              </a:ext>
            </a:extLst>
          </p:cNvPr>
          <p:cNvSpPr txBox="1">
            <a:spLocks/>
          </p:cNvSpPr>
          <p:nvPr/>
        </p:nvSpPr>
        <p:spPr>
          <a:xfrm>
            <a:off x="657776" y="1192427"/>
            <a:ext cx="3450499" cy="75578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en-US" sz="4000" u="sng" dirty="0"/>
              <a:t>Voicemail</a:t>
            </a:r>
          </a:p>
        </p:txBody>
      </p:sp>
      <p:sp>
        <p:nvSpPr>
          <p:cNvPr id="7" name="Content Placeholder 4">
            <a:extLst>
              <a:ext uri="{FF2B5EF4-FFF2-40B4-BE49-F238E27FC236}">
                <a16:creationId xmlns:a16="http://schemas.microsoft.com/office/drawing/2014/main" xmlns="" id="{B774555B-20CE-4CFB-B747-8945109B9FCC}"/>
              </a:ext>
            </a:extLst>
          </p:cNvPr>
          <p:cNvSpPr txBox="1">
            <a:spLocks/>
          </p:cNvSpPr>
          <p:nvPr/>
        </p:nvSpPr>
        <p:spPr>
          <a:xfrm>
            <a:off x="588411" y="2184293"/>
            <a:ext cx="7698339" cy="3765959"/>
          </a:xfrm>
          <a:prstGeom prst="rect">
            <a:avLst/>
          </a:prstGeom>
          <a:ln w="38100">
            <a:noFill/>
          </a:ln>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lumMod val="75000"/>
                </a:schemeClr>
              </a:buClr>
              <a:buFont typeface="Wingdings" panose="05000000000000000000" pitchFamily="2" charset="2"/>
              <a:buChar char="§"/>
            </a:pPr>
            <a:r>
              <a:rPr lang="en-US" sz="3000" dirty="0"/>
              <a:t>Follow General Telephone Etiquette</a:t>
            </a:r>
          </a:p>
          <a:p>
            <a:pPr>
              <a:buClr>
                <a:schemeClr val="accent2">
                  <a:lumMod val="75000"/>
                </a:schemeClr>
              </a:buClr>
              <a:buFont typeface="Wingdings" panose="05000000000000000000" pitchFamily="2" charset="2"/>
              <a:buChar char="§"/>
            </a:pPr>
            <a:r>
              <a:rPr lang="en-US" sz="3000" dirty="0"/>
              <a:t>Voicemail</a:t>
            </a:r>
          </a:p>
          <a:p>
            <a:pPr lvl="1">
              <a:buClr>
                <a:schemeClr val="accent2">
                  <a:lumMod val="75000"/>
                </a:schemeClr>
              </a:buClr>
              <a:buFont typeface="Wingdings" panose="05000000000000000000" pitchFamily="2" charset="2"/>
              <a:buChar char="§"/>
            </a:pPr>
            <a:r>
              <a:rPr lang="en-US" sz="3000" dirty="0"/>
              <a:t>Keep it brief</a:t>
            </a:r>
          </a:p>
          <a:p>
            <a:pPr lvl="1">
              <a:buClr>
                <a:schemeClr val="accent2">
                  <a:lumMod val="75000"/>
                </a:schemeClr>
              </a:buClr>
              <a:buFont typeface="Wingdings" panose="05000000000000000000" pitchFamily="2" charset="2"/>
              <a:buChar char="§"/>
            </a:pPr>
            <a:r>
              <a:rPr lang="en-US" sz="3000" dirty="0"/>
              <a:t>Speak clearly and slowly</a:t>
            </a:r>
          </a:p>
          <a:p>
            <a:pPr lvl="1">
              <a:buClr>
                <a:schemeClr val="accent2">
                  <a:lumMod val="75000"/>
                </a:schemeClr>
              </a:buClr>
              <a:buFont typeface="Wingdings" panose="05000000000000000000" pitchFamily="2" charset="2"/>
              <a:buChar char="§"/>
            </a:pPr>
            <a:r>
              <a:rPr lang="en-US" sz="3000" dirty="0"/>
              <a:t>Use your Call Opening Statement</a:t>
            </a:r>
          </a:p>
          <a:p>
            <a:pPr lvl="1">
              <a:buClr>
                <a:schemeClr val="accent2">
                  <a:lumMod val="75000"/>
                </a:schemeClr>
              </a:buClr>
              <a:buFont typeface="Wingdings" panose="05000000000000000000" pitchFamily="2" charset="2"/>
              <a:buChar char="§"/>
            </a:pPr>
            <a:r>
              <a:rPr lang="en-US" sz="3000" dirty="0"/>
              <a:t>Leave phone number and email</a:t>
            </a:r>
          </a:p>
          <a:p>
            <a:pPr lvl="1">
              <a:buClr>
                <a:schemeClr val="accent2">
                  <a:lumMod val="75000"/>
                </a:schemeClr>
              </a:buClr>
              <a:buFont typeface="Wingdings" panose="05000000000000000000" pitchFamily="2" charset="2"/>
              <a:buChar char="§"/>
            </a:pPr>
            <a:r>
              <a:rPr lang="en-US" sz="3000" dirty="0"/>
              <a:t>Inform them that you will follow-up via email</a:t>
            </a:r>
          </a:p>
          <a:p>
            <a:pPr lvl="1">
              <a:buClr>
                <a:schemeClr val="accent2">
                  <a:lumMod val="75000"/>
                </a:schemeClr>
              </a:buClr>
              <a:buFont typeface="Wingdings" panose="05000000000000000000" pitchFamily="2" charset="2"/>
              <a:buChar char="§"/>
            </a:pPr>
            <a:r>
              <a:rPr lang="en-US" sz="3000" dirty="0"/>
              <a:t>Thank them </a:t>
            </a:r>
          </a:p>
          <a:p>
            <a:pPr marL="0" indent="0">
              <a:buNone/>
            </a:pPr>
            <a:endParaRPr lang="en-US" sz="2500" dirty="0"/>
          </a:p>
          <a:p>
            <a:endParaRPr lang="en-US" sz="2500" dirty="0"/>
          </a:p>
          <a:p>
            <a:endParaRPr lang="en-US" dirty="0"/>
          </a:p>
          <a:p>
            <a:endParaRPr lang="en-US" dirty="0"/>
          </a:p>
        </p:txBody>
      </p:sp>
      <p:sp>
        <p:nvSpPr>
          <p:cNvPr id="2" name="TextBox 1">
            <a:extLst>
              <a:ext uri="{FF2B5EF4-FFF2-40B4-BE49-F238E27FC236}">
                <a16:creationId xmlns:a16="http://schemas.microsoft.com/office/drawing/2014/main" xmlns="" id="{1E813CC0-4171-43ED-AC8C-1B05D6125F31}"/>
              </a:ext>
            </a:extLst>
          </p:cNvPr>
          <p:cNvSpPr txBox="1"/>
          <p:nvPr/>
        </p:nvSpPr>
        <p:spPr>
          <a:xfrm>
            <a:off x="226461" y="248460"/>
            <a:ext cx="10981470" cy="707886"/>
          </a:xfrm>
          <a:prstGeom prst="rect">
            <a:avLst/>
          </a:prstGeom>
          <a:noFill/>
        </p:spPr>
        <p:txBody>
          <a:bodyPr wrap="square" rtlCol="0">
            <a:spAutoFit/>
          </a:bodyPr>
          <a:lstStyle/>
          <a:p>
            <a:r>
              <a:rPr lang="en-US" sz="4000" b="1" dirty="0"/>
              <a:t>WHEN YOU DON’T MAKE CONTACT…</a:t>
            </a:r>
          </a:p>
        </p:txBody>
      </p:sp>
      <p:sp>
        <p:nvSpPr>
          <p:cNvPr id="8" name="Rectangle 7" descr="Receiver">
            <a:extLst>
              <a:ext uri="{FF2B5EF4-FFF2-40B4-BE49-F238E27FC236}">
                <a16:creationId xmlns:a16="http://schemas.microsoft.com/office/drawing/2014/main" xmlns="" id="{4F923190-6143-4806-B513-B9B530149D02}"/>
              </a:ext>
            </a:extLst>
          </p:cNvPr>
          <p:cNvSpPr/>
          <p:nvPr/>
        </p:nvSpPr>
        <p:spPr>
          <a:xfrm>
            <a:off x="2811651" y="1192427"/>
            <a:ext cx="734644" cy="66302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851464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04036" y="1807118"/>
            <a:ext cx="5320613" cy="4707172"/>
          </a:xfrm>
          <a:ln w="38100">
            <a:solidFill>
              <a:srgbClr val="00B0F0"/>
            </a:solidFill>
          </a:ln>
        </p:spPr>
        <p:txBody>
          <a:bodyPr/>
          <a:lstStyle/>
          <a:p>
            <a:pPr>
              <a:buClr>
                <a:srgbClr val="C00000"/>
              </a:buClr>
              <a:buFont typeface="Wingdings" panose="05000000000000000000" pitchFamily="2" charset="2"/>
              <a:buChar char="§"/>
            </a:pPr>
            <a:r>
              <a:rPr lang="en-US" sz="2800" dirty="0"/>
              <a:t>Perfect your message, to include:</a:t>
            </a:r>
          </a:p>
          <a:p>
            <a:pPr lvl="1">
              <a:buClr>
                <a:srgbClr val="C00000"/>
              </a:buClr>
              <a:buFont typeface="Wingdings" panose="05000000000000000000" pitchFamily="2" charset="2"/>
              <a:buChar char="§"/>
            </a:pPr>
            <a:r>
              <a:rPr lang="en-US" sz="2800" dirty="0"/>
              <a:t>The Benefit</a:t>
            </a:r>
          </a:p>
          <a:p>
            <a:pPr lvl="1">
              <a:buClr>
                <a:srgbClr val="C00000"/>
              </a:buClr>
              <a:buFont typeface="Wingdings" panose="05000000000000000000" pitchFamily="2" charset="2"/>
              <a:buChar char="§"/>
            </a:pPr>
            <a:r>
              <a:rPr lang="en-US" sz="2800" dirty="0"/>
              <a:t>The Value Statement</a:t>
            </a:r>
          </a:p>
          <a:p>
            <a:pPr lvl="1">
              <a:buClr>
                <a:srgbClr val="C00000"/>
              </a:buClr>
              <a:buFont typeface="Wingdings" panose="05000000000000000000" pitchFamily="2" charset="2"/>
              <a:buChar char="§"/>
            </a:pPr>
            <a:r>
              <a:rPr lang="en-US" sz="2800" dirty="0"/>
              <a:t>The Ask</a:t>
            </a:r>
          </a:p>
          <a:p>
            <a:pPr>
              <a:buClr>
                <a:srgbClr val="C00000"/>
              </a:buClr>
              <a:buFont typeface="Wingdings" panose="05000000000000000000" pitchFamily="2" charset="2"/>
              <a:buChar char="§"/>
            </a:pPr>
            <a:r>
              <a:rPr lang="en-US" sz="2800" dirty="0"/>
              <a:t>Be Creative </a:t>
            </a:r>
          </a:p>
          <a:p>
            <a:pPr lvl="1">
              <a:buClr>
                <a:srgbClr val="C00000"/>
              </a:buClr>
              <a:buFont typeface="Wingdings" panose="05000000000000000000" pitchFamily="2" charset="2"/>
              <a:buChar char="§"/>
            </a:pPr>
            <a:r>
              <a:rPr lang="en-US" sz="2800" dirty="0"/>
              <a:t>Include a visual or video</a:t>
            </a:r>
          </a:p>
          <a:p>
            <a:pPr>
              <a:buClr>
                <a:srgbClr val="C00000"/>
              </a:buClr>
              <a:buFont typeface="Wingdings" panose="05000000000000000000" pitchFamily="2" charset="2"/>
              <a:buChar char="§"/>
            </a:pPr>
            <a:r>
              <a:rPr lang="en-US" sz="2800" dirty="0"/>
              <a:t>Make it easy on Prospect</a:t>
            </a:r>
          </a:p>
          <a:p>
            <a:pPr lvl="1">
              <a:buClr>
                <a:srgbClr val="C00000"/>
              </a:buClr>
              <a:buFont typeface="Wingdings" panose="05000000000000000000" pitchFamily="2" charset="2"/>
              <a:buChar char="§"/>
            </a:pPr>
            <a:r>
              <a:rPr lang="en-US" sz="2800" dirty="0"/>
              <a:t>Cap at six sentences</a:t>
            </a:r>
          </a:p>
          <a:p>
            <a:pPr lvl="1">
              <a:buClr>
                <a:srgbClr val="C00000"/>
              </a:buClr>
              <a:buFont typeface="Wingdings" panose="05000000000000000000" pitchFamily="2" charset="2"/>
              <a:buChar char="§"/>
            </a:pPr>
            <a:r>
              <a:rPr lang="en-US" sz="2800" dirty="0"/>
              <a:t>Focus your email</a:t>
            </a:r>
          </a:p>
          <a:p>
            <a:pPr lvl="1">
              <a:buClr>
                <a:srgbClr val="C00000"/>
              </a:buClr>
              <a:buFont typeface="Wingdings" panose="05000000000000000000" pitchFamily="2" charset="2"/>
              <a:buChar char="§"/>
            </a:pPr>
            <a:r>
              <a:rPr lang="en-US" sz="2800" dirty="0"/>
              <a:t>Clearly define the next step</a:t>
            </a:r>
          </a:p>
          <a:p>
            <a:endParaRPr lang="en-US" dirty="0"/>
          </a:p>
        </p:txBody>
      </p:sp>
      <p:sp>
        <p:nvSpPr>
          <p:cNvPr id="9" name="Title 1">
            <a:extLst>
              <a:ext uri="{FF2B5EF4-FFF2-40B4-BE49-F238E27FC236}">
                <a16:creationId xmlns:a16="http://schemas.microsoft.com/office/drawing/2014/main" xmlns="" id="{B38306AB-9594-47E7-BEB7-51788FB7CE53}"/>
              </a:ext>
            </a:extLst>
          </p:cNvPr>
          <p:cNvSpPr txBox="1">
            <a:spLocks/>
          </p:cNvSpPr>
          <p:nvPr/>
        </p:nvSpPr>
        <p:spPr>
          <a:xfrm>
            <a:off x="371246" y="1003839"/>
            <a:ext cx="6118912" cy="75578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en-US" sz="3000" u="sng" dirty="0"/>
              <a:t>Email</a:t>
            </a:r>
          </a:p>
        </p:txBody>
      </p:sp>
      <p:sp>
        <p:nvSpPr>
          <p:cNvPr id="2" name="TextBox 1">
            <a:extLst>
              <a:ext uri="{FF2B5EF4-FFF2-40B4-BE49-F238E27FC236}">
                <a16:creationId xmlns:a16="http://schemas.microsoft.com/office/drawing/2014/main" xmlns="" id="{1E813CC0-4171-43ED-AC8C-1B05D6125F31}"/>
              </a:ext>
            </a:extLst>
          </p:cNvPr>
          <p:cNvSpPr txBox="1"/>
          <p:nvPr/>
        </p:nvSpPr>
        <p:spPr>
          <a:xfrm>
            <a:off x="226461" y="248460"/>
            <a:ext cx="10981470" cy="707886"/>
          </a:xfrm>
          <a:prstGeom prst="rect">
            <a:avLst/>
          </a:prstGeom>
          <a:noFill/>
        </p:spPr>
        <p:txBody>
          <a:bodyPr wrap="square" rtlCol="0">
            <a:spAutoFit/>
          </a:bodyPr>
          <a:lstStyle/>
          <a:p>
            <a:r>
              <a:rPr lang="en-US" sz="4000" b="1" dirty="0"/>
              <a:t>WHEN YOU DON’T MAKE CONTACT…</a:t>
            </a:r>
          </a:p>
        </p:txBody>
      </p:sp>
      <p:sp>
        <p:nvSpPr>
          <p:cNvPr id="10" name="Rectangle 9" descr="Chat">
            <a:extLst>
              <a:ext uri="{FF2B5EF4-FFF2-40B4-BE49-F238E27FC236}">
                <a16:creationId xmlns:a16="http://schemas.microsoft.com/office/drawing/2014/main" xmlns="" id="{0FA668DE-8CCE-4CFF-A7A0-30546474C944}"/>
              </a:ext>
            </a:extLst>
          </p:cNvPr>
          <p:cNvSpPr/>
          <p:nvPr/>
        </p:nvSpPr>
        <p:spPr>
          <a:xfrm>
            <a:off x="1530124" y="1040168"/>
            <a:ext cx="777435" cy="71945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pic>
        <p:nvPicPr>
          <p:cNvPr id="3" name="Picture 2" descr="A screenshot of a cell phone&#10;&#10;Description automatically generated">
            <a:extLst>
              <a:ext uri="{FF2B5EF4-FFF2-40B4-BE49-F238E27FC236}">
                <a16:creationId xmlns:a16="http://schemas.microsoft.com/office/drawing/2014/main" xmlns="" id="{07887641-58DD-411A-8F07-FDF268A7A50A}"/>
              </a:ext>
            </a:extLst>
          </p:cNvPr>
          <p:cNvPicPr>
            <a:picLocks noChangeAspect="1"/>
          </p:cNvPicPr>
          <p:nvPr/>
        </p:nvPicPr>
        <p:blipFill rotWithShape="1">
          <a:blip r:embed="rId4"/>
          <a:srcRect l="5434" t="10447" r="4332" b="9383"/>
          <a:stretch/>
        </p:blipFill>
        <p:spPr>
          <a:xfrm>
            <a:off x="5899925" y="1804748"/>
            <a:ext cx="5682475" cy="4707171"/>
          </a:xfrm>
          <a:prstGeom prst="rect">
            <a:avLst/>
          </a:prstGeom>
          <a:ln w="38100">
            <a:solidFill>
              <a:srgbClr val="00B0F0"/>
            </a:solidFill>
          </a:ln>
        </p:spPr>
      </p:pic>
    </p:spTree>
    <p:extLst>
      <p:ext uri="{BB962C8B-B14F-4D97-AF65-F5344CB8AC3E}">
        <p14:creationId xmlns:p14="http://schemas.microsoft.com/office/powerpoint/2010/main" val="2797529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235700" y="3194134"/>
            <a:ext cx="5956300" cy="1944000"/>
          </a:xfrm>
        </p:spPr>
        <p:txBody>
          <a:bodyPr/>
          <a:lstStyle/>
          <a:p>
            <a:r>
              <a:rPr lang="en-US" dirty="0"/>
              <a:t>Overcoming Obstacles</a:t>
            </a:r>
          </a:p>
        </p:txBody>
      </p:sp>
      <p:pic>
        <p:nvPicPr>
          <p:cNvPr id="11" name="Picture Placeholder 10"/>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312" r="25312"/>
          <a:stretch>
            <a:fillRect/>
          </a:stretch>
        </p:blipFill>
        <p:spPr>
          <a:xfrm>
            <a:off x="252919" y="134398"/>
            <a:ext cx="5573949" cy="6372225"/>
          </a:xfrm>
        </p:spPr>
      </p:pic>
    </p:spTree>
    <p:extLst>
      <p:ext uri="{BB962C8B-B14F-4D97-AF65-F5344CB8AC3E}">
        <p14:creationId xmlns:p14="http://schemas.microsoft.com/office/powerpoint/2010/main" val="468619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WHEN THEY DON’T RESPOND</a:t>
            </a:r>
            <a:br>
              <a:rPr lang="en-US" dirty="0"/>
            </a:br>
            <a:r>
              <a:rPr lang="en-US" dirty="0"/>
              <a:t>Schedule of Contacts</a:t>
            </a:r>
            <a:br>
              <a:rPr lang="en-US" dirty="0"/>
            </a:br>
            <a:endParaRPr lang="en-US" dirty="0"/>
          </a:p>
        </p:txBody>
      </p:sp>
      <p:sp>
        <p:nvSpPr>
          <p:cNvPr id="6" name="Rectangle: Rounded Corners 3">
            <a:extLst>
              <a:ext uri="{FF2B5EF4-FFF2-40B4-BE49-F238E27FC236}">
                <a16:creationId xmlns:a16="http://schemas.microsoft.com/office/drawing/2014/main" xmlns="" id="{8CA95FAA-07A0-4321-811B-4976DAD8FBCB}"/>
              </a:ext>
            </a:extLst>
          </p:cNvPr>
          <p:cNvSpPr/>
          <p:nvPr/>
        </p:nvSpPr>
        <p:spPr>
          <a:xfrm>
            <a:off x="182914" y="1120805"/>
            <a:ext cx="2806336" cy="5372610"/>
          </a:xfrm>
          <a:prstGeom prst="round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u="sng" dirty="0">
                <a:solidFill>
                  <a:schemeClr val="tx1"/>
                </a:solidFill>
              </a:rPr>
              <a:t>WEEK 1</a:t>
            </a:r>
          </a:p>
          <a:p>
            <a:pPr algn="ctr"/>
            <a:endParaRPr lang="en-US" u="sng" dirty="0">
              <a:solidFill>
                <a:schemeClr val="tx1"/>
              </a:solidFill>
            </a:endParaRPr>
          </a:p>
          <a:p>
            <a:pPr marL="285750" indent="-285750">
              <a:buClr>
                <a:srgbClr val="00B0F0"/>
              </a:buClr>
              <a:buFont typeface="Wingdings" panose="05000000000000000000" pitchFamily="2" charset="2"/>
              <a:buChar char="ü"/>
            </a:pPr>
            <a:r>
              <a:rPr lang="en-US" sz="1600" dirty="0">
                <a:solidFill>
                  <a:schemeClr val="tx1"/>
                </a:solidFill>
              </a:rPr>
              <a:t>Voice Mail #1</a:t>
            </a:r>
          </a:p>
          <a:p>
            <a:pPr>
              <a:buClr>
                <a:srgbClr val="00B0F0"/>
              </a:buClr>
            </a:pPr>
            <a:r>
              <a:rPr lang="en-US" sz="1600" dirty="0">
                <a:solidFill>
                  <a:schemeClr val="tx1"/>
                </a:solidFill>
              </a:rPr>
              <a:t>Practiced message that speaks to challenge or problem you can help with.</a:t>
            </a:r>
          </a:p>
          <a:p>
            <a:pPr>
              <a:buClr>
                <a:srgbClr val="00B0F0"/>
              </a:buClr>
            </a:pPr>
            <a:endParaRPr lang="en-US" sz="1600" dirty="0">
              <a:solidFill>
                <a:schemeClr val="tx1"/>
              </a:solidFill>
            </a:endParaRPr>
          </a:p>
          <a:p>
            <a:pPr marL="285750" indent="-285750">
              <a:buClr>
                <a:srgbClr val="00B0F0"/>
              </a:buClr>
              <a:buFont typeface="Wingdings" panose="05000000000000000000" pitchFamily="2" charset="2"/>
              <a:buChar char="ü"/>
            </a:pPr>
            <a:r>
              <a:rPr lang="en-US" sz="1600" dirty="0">
                <a:solidFill>
                  <a:schemeClr val="tx1"/>
                </a:solidFill>
              </a:rPr>
              <a:t>Email #1 </a:t>
            </a:r>
          </a:p>
          <a:p>
            <a:pPr>
              <a:buClr>
                <a:srgbClr val="00B0F0"/>
              </a:buClr>
            </a:pPr>
            <a:r>
              <a:rPr lang="en-US" sz="1600" dirty="0">
                <a:solidFill>
                  <a:schemeClr val="tx1"/>
                </a:solidFill>
              </a:rPr>
              <a:t>Supports voicemail.  </a:t>
            </a:r>
          </a:p>
          <a:p>
            <a:pPr>
              <a:buClr>
                <a:srgbClr val="00B0F0"/>
              </a:buClr>
            </a:pPr>
            <a:endParaRPr lang="en-US" sz="1600" dirty="0">
              <a:solidFill>
                <a:schemeClr val="tx1"/>
              </a:solidFill>
            </a:endParaRPr>
          </a:p>
          <a:p>
            <a:pPr marL="285750" indent="-285750">
              <a:buClr>
                <a:srgbClr val="00B0F0"/>
              </a:buClr>
              <a:buFont typeface="Wingdings" panose="05000000000000000000" pitchFamily="2" charset="2"/>
              <a:buChar char="ü"/>
            </a:pPr>
            <a:r>
              <a:rPr lang="en-US" sz="1600" dirty="0">
                <a:solidFill>
                  <a:schemeClr val="tx1"/>
                </a:solidFill>
              </a:rPr>
              <a:t>Reach out on LinkedIn for connection</a:t>
            </a:r>
          </a:p>
          <a:p>
            <a:pPr algn="ctr"/>
            <a:endParaRPr lang="en-US" dirty="0">
              <a:solidFill>
                <a:schemeClr val="bg1"/>
              </a:solidFill>
            </a:endParaRPr>
          </a:p>
        </p:txBody>
      </p:sp>
      <p:sp>
        <p:nvSpPr>
          <p:cNvPr id="7" name="Rectangle: Rounded Corners 5">
            <a:extLst>
              <a:ext uri="{FF2B5EF4-FFF2-40B4-BE49-F238E27FC236}">
                <a16:creationId xmlns:a16="http://schemas.microsoft.com/office/drawing/2014/main" xmlns="" id="{C4F94920-A9E1-4CBB-87BA-A8B9C31E9501}"/>
              </a:ext>
            </a:extLst>
          </p:cNvPr>
          <p:cNvSpPr/>
          <p:nvPr/>
        </p:nvSpPr>
        <p:spPr>
          <a:xfrm>
            <a:off x="3216525" y="1120805"/>
            <a:ext cx="2806335" cy="5372610"/>
          </a:xfrm>
          <a:prstGeom prst="round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t" anchorCtr="0"/>
          <a:lstStyle/>
          <a:p>
            <a:pPr algn="ctr">
              <a:buClr>
                <a:srgbClr val="00B0F0"/>
              </a:buClr>
            </a:pPr>
            <a:r>
              <a:rPr lang="en-US" u="sng" dirty="0">
                <a:solidFill>
                  <a:schemeClr val="tx1"/>
                </a:solidFill>
              </a:rPr>
              <a:t>WEEK 2</a:t>
            </a:r>
          </a:p>
          <a:p>
            <a:pPr algn="ctr">
              <a:buClr>
                <a:srgbClr val="00B0F0"/>
              </a:buClr>
            </a:pPr>
            <a:endParaRPr lang="en-US" u="sng" dirty="0">
              <a:solidFill>
                <a:schemeClr val="tx1"/>
              </a:solidFill>
            </a:endParaRPr>
          </a:p>
          <a:p>
            <a:pPr marL="285750" indent="-285750">
              <a:buClr>
                <a:srgbClr val="00B0F0"/>
              </a:buClr>
              <a:buFont typeface="Wingdings" panose="05000000000000000000" pitchFamily="2" charset="2"/>
              <a:buChar char="ü"/>
            </a:pPr>
            <a:r>
              <a:rPr lang="en-US" sz="1600" dirty="0">
                <a:solidFill>
                  <a:schemeClr val="tx1"/>
                </a:solidFill>
              </a:rPr>
              <a:t>Voicemail #2</a:t>
            </a:r>
          </a:p>
          <a:p>
            <a:pPr>
              <a:buClr>
                <a:srgbClr val="00B0F0"/>
              </a:buClr>
            </a:pPr>
            <a:r>
              <a:rPr lang="en-US" sz="1600" dirty="0">
                <a:solidFill>
                  <a:schemeClr val="tx1"/>
                </a:solidFill>
              </a:rPr>
              <a:t>Different message but still speaks to challenge you can help with</a:t>
            </a:r>
          </a:p>
          <a:p>
            <a:pPr>
              <a:buClr>
                <a:srgbClr val="00B0F0"/>
              </a:buClr>
            </a:pPr>
            <a:endParaRPr lang="en-US" sz="1600" dirty="0">
              <a:solidFill>
                <a:schemeClr val="tx1"/>
              </a:solidFill>
            </a:endParaRPr>
          </a:p>
          <a:p>
            <a:pPr marL="285750" indent="-285750">
              <a:buClr>
                <a:srgbClr val="00B0F0"/>
              </a:buClr>
              <a:buFont typeface="Wingdings" panose="05000000000000000000" pitchFamily="2" charset="2"/>
              <a:buChar char="ü"/>
            </a:pPr>
            <a:r>
              <a:rPr lang="en-US" sz="1600" dirty="0">
                <a:solidFill>
                  <a:schemeClr val="tx1"/>
                </a:solidFill>
              </a:rPr>
              <a:t>Email #2</a:t>
            </a:r>
          </a:p>
          <a:p>
            <a:pPr>
              <a:buClr>
                <a:srgbClr val="00B0F0"/>
              </a:buClr>
            </a:pPr>
            <a:r>
              <a:rPr lang="en-US" sz="1600" dirty="0">
                <a:solidFill>
                  <a:schemeClr val="tx1"/>
                </a:solidFill>
              </a:rPr>
              <a:t>Mirrors voicemail and includes an image or video message. </a:t>
            </a:r>
          </a:p>
          <a:p>
            <a:pPr>
              <a:buClr>
                <a:srgbClr val="00B0F0"/>
              </a:buClr>
            </a:pPr>
            <a:endParaRPr lang="en-US" sz="1600" dirty="0">
              <a:solidFill>
                <a:schemeClr val="tx1"/>
              </a:solidFill>
            </a:endParaRPr>
          </a:p>
          <a:p>
            <a:pPr marL="285750" indent="-285750">
              <a:buClr>
                <a:srgbClr val="00B0F0"/>
              </a:buClr>
              <a:buFont typeface="Wingdings" panose="05000000000000000000" pitchFamily="2" charset="2"/>
              <a:buChar char="ü"/>
            </a:pPr>
            <a:r>
              <a:rPr lang="en-US" sz="1600" dirty="0">
                <a:solidFill>
                  <a:schemeClr val="tx1"/>
                </a:solidFill>
              </a:rPr>
              <a:t>Consider sharing a relevant post social media post</a:t>
            </a:r>
            <a:r>
              <a:rPr lang="en-US" dirty="0">
                <a:solidFill>
                  <a:schemeClr val="tx1"/>
                </a:solidFill>
              </a:rPr>
              <a:t>. </a:t>
            </a:r>
          </a:p>
        </p:txBody>
      </p:sp>
      <p:sp>
        <p:nvSpPr>
          <p:cNvPr id="8" name="Rectangle: Rounded Corners 7">
            <a:extLst>
              <a:ext uri="{FF2B5EF4-FFF2-40B4-BE49-F238E27FC236}">
                <a16:creationId xmlns:a16="http://schemas.microsoft.com/office/drawing/2014/main" xmlns="" id="{C8D961DA-C905-45FA-8327-0E6F4850155B}"/>
              </a:ext>
            </a:extLst>
          </p:cNvPr>
          <p:cNvSpPr/>
          <p:nvPr/>
        </p:nvSpPr>
        <p:spPr>
          <a:xfrm>
            <a:off x="6250135" y="1120805"/>
            <a:ext cx="2806335" cy="5372611"/>
          </a:xfrm>
          <a:prstGeom prst="round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t" anchorCtr="0"/>
          <a:lstStyle/>
          <a:p>
            <a:pPr algn="ctr">
              <a:buClr>
                <a:srgbClr val="00B0F0"/>
              </a:buClr>
            </a:pPr>
            <a:r>
              <a:rPr lang="en-US" u="sng" dirty="0">
                <a:solidFill>
                  <a:schemeClr val="tx1"/>
                </a:solidFill>
              </a:rPr>
              <a:t>WEEK 3</a:t>
            </a:r>
          </a:p>
          <a:p>
            <a:pPr algn="ctr">
              <a:buClr>
                <a:srgbClr val="00B0F0"/>
              </a:buClr>
            </a:pPr>
            <a:endParaRPr lang="en-US" u="sng" dirty="0">
              <a:solidFill>
                <a:schemeClr val="tx1"/>
              </a:solidFill>
            </a:endParaRPr>
          </a:p>
          <a:p>
            <a:pPr marL="285750" indent="-285750">
              <a:buClr>
                <a:srgbClr val="00B0F0"/>
              </a:buClr>
              <a:buFont typeface="Wingdings" panose="05000000000000000000" pitchFamily="2" charset="2"/>
              <a:buChar char="ü"/>
            </a:pPr>
            <a:r>
              <a:rPr lang="en-US" sz="1600" dirty="0">
                <a:solidFill>
                  <a:schemeClr val="tx1"/>
                </a:solidFill>
              </a:rPr>
              <a:t>Voicemail #3</a:t>
            </a:r>
          </a:p>
          <a:p>
            <a:pPr>
              <a:buClr>
                <a:srgbClr val="00B0F0"/>
              </a:buClr>
            </a:pPr>
            <a:r>
              <a:rPr lang="en-US" sz="1600" dirty="0">
                <a:solidFill>
                  <a:schemeClr val="tx1"/>
                </a:solidFill>
              </a:rPr>
              <a:t>Another targeted message.  Let them know you are going to send a calendar invite for a 7- minute call.</a:t>
            </a:r>
          </a:p>
          <a:p>
            <a:pPr>
              <a:buClr>
                <a:srgbClr val="00B0F0"/>
              </a:buClr>
            </a:pPr>
            <a:endParaRPr lang="en-US" sz="1600" dirty="0">
              <a:solidFill>
                <a:schemeClr val="tx1"/>
              </a:solidFill>
            </a:endParaRPr>
          </a:p>
          <a:p>
            <a:pPr marL="285750" indent="-285750">
              <a:buClr>
                <a:srgbClr val="00B0F0"/>
              </a:buClr>
              <a:buFont typeface="Wingdings" panose="05000000000000000000" pitchFamily="2" charset="2"/>
              <a:buChar char="ü"/>
            </a:pPr>
            <a:r>
              <a:rPr lang="en-US" sz="1600" dirty="0">
                <a:solidFill>
                  <a:schemeClr val="tx1"/>
                </a:solidFill>
              </a:rPr>
              <a:t>Email #3</a:t>
            </a:r>
          </a:p>
          <a:p>
            <a:pPr>
              <a:buClr>
                <a:srgbClr val="00B0F0"/>
              </a:buClr>
            </a:pPr>
            <a:r>
              <a:rPr lang="en-US" sz="1600" dirty="0">
                <a:solidFill>
                  <a:schemeClr val="tx1"/>
                </a:solidFill>
              </a:rPr>
              <a:t>Supports voicemail and includes calendar invite.  Be specific that you will call the client and call event if you do not get an acceptance</a:t>
            </a:r>
          </a:p>
          <a:p>
            <a:pPr>
              <a:buClr>
                <a:srgbClr val="00B0F0"/>
              </a:buClr>
            </a:pPr>
            <a:endParaRPr lang="en-US" sz="1600" dirty="0">
              <a:solidFill>
                <a:schemeClr val="tx1"/>
              </a:solidFill>
            </a:endParaRPr>
          </a:p>
          <a:p>
            <a:pPr marL="285750" indent="-285750">
              <a:buClr>
                <a:srgbClr val="00B0F0"/>
              </a:buClr>
              <a:buFont typeface="Wingdings" panose="05000000000000000000" pitchFamily="2" charset="2"/>
              <a:buChar char="ü"/>
            </a:pPr>
            <a:r>
              <a:rPr lang="en-US" sz="1600" dirty="0">
                <a:solidFill>
                  <a:schemeClr val="tx1"/>
                </a:solidFill>
              </a:rPr>
              <a:t>Consider sharing an article or research the that might interest the client.</a:t>
            </a:r>
          </a:p>
        </p:txBody>
      </p:sp>
      <p:sp>
        <p:nvSpPr>
          <p:cNvPr id="9" name="Rectangle: Rounded Corners 9">
            <a:extLst>
              <a:ext uri="{FF2B5EF4-FFF2-40B4-BE49-F238E27FC236}">
                <a16:creationId xmlns:a16="http://schemas.microsoft.com/office/drawing/2014/main" xmlns="" id="{57F1950C-D395-499D-B1F4-5995D8D8AAED}"/>
              </a:ext>
            </a:extLst>
          </p:cNvPr>
          <p:cNvSpPr/>
          <p:nvPr/>
        </p:nvSpPr>
        <p:spPr>
          <a:xfrm>
            <a:off x="9283745" y="1120805"/>
            <a:ext cx="2806335" cy="5372611"/>
          </a:xfrm>
          <a:prstGeom prst="round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t" anchorCtr="0"/>
          <a:lstStyle/>
          <a:p>
            <a:pPr marL="0" indent="0" algn="ctr">
              <a:buNone/>
            </a:pPr>
            <a:r>
              <a:rPr lang="en-US" u="sng" dirty="0">
                <a:solidFill>
                  <a:schemeClr val="tx1"/>
                </a:solidFill>
              </a:rPr>
              <a:t>WEEK 4</a:t>
            </a:r>
          </a:p>
          <a:p>
            <a:pPr marL="0" indent="0">
              <a:buNone/>
            </a:pPr>
            <a:endParaRPr lang="en-US" sz="1600" dirty="0">
              <a:solidFill>
                <a:schemeClr val="tx1"/>
              </a:solidFill>
            </a:endParaRPr>
          </a:p>
          <a:p>
            <a:pPr marL="285750" indent="-285750">
              <a:buClr>
                <a:srgbClr val="00B0F0"/>
              </a:buClr>
              <a:buFont typeface="Wingdings" panose="05000000000000000000" pitchFamily="2" charset="2"/>
              <a:buChar char="ü"/>
            </a:pPr>
            <a:r>
              <a:rPr lang="en-US" sz="1600" dirty="0">
                <a:solidFill>
                  <a:schemeClr val="tx1"/>
                </a:solidFill>
              </a:rPr>
              <a:t>Voicemail # 4</a:t>
            </a:r>
          </a:p>
          <a:p>
            <a:pPr>
              <a:buClr>
                <a:srgbClr val="00B0F0"/>
              </a:buClr>
            </a:pPr>
            <a:r>
              <a:rPr lang="en-US" sz="1600" dirty="0">
                <a:solidFill>
                  <a:schemeClr val="tx1"/>
                </a:solidFill>
              </a:rPr>
              <a:t>Move on message. </a:t>
            </a:r>
            <a:r>
              <a:rPr lang="en-US" sz="1600" dirty="0">
                <a:solidFill>
                  <a:schemeClr val="accent2"/>
                </a:solidFill>
              </a:rPr>
              <a:t> </a:t>
            </a:r>
            <a:r>
              <a:rPr lang="en-US" sz="1600" dirty="0">
                <a:solidFill>
                  <a:srgbClr val="FF0000"/>
                </a:solidFill>
              </a:rPr>
              <a:t>“</a:t>
            </a:r>
            <a:r>
              <a:rPr lang="en-US" sz="1600" i="1" dirty="0">
                <a:solidFill>
                  <a:srgbClr val="FF0000"/>
                </a:solidFill>
              </a:rPr>
              <a:t>I have been trying to reach you and understand that you are busy.  I don’t want to be a pest.  If you have been meaning to get back to me and just have not had the chance, I would welcome the opportunity to discuss … I will reach out to you in 3 months to see if your needs have changed”</a:t>
            </a:r>
          </a:p>
          <a:p>
            <a:pPr>
              <a:buClr>
                <a:srgbClr val="00B0F0"/>
              </a:buClr>
            </a:pPr>
            <a:endParaRPr lang="en-US" sz="1600" i="1" dirty="0">
              <a:solidFill>
                <a:schemeClr val="tx1"/>
              </a:solidFill>
            </a:endParaRPr>
          </a:p>
          <a:p>
            <a:pPr marL="285750" indent="-285750">
              <a:buClr>
                <a:srgbClr val="00B0F0"/>
              </a:buClr>
              <a:buFont typeface="Wingdings" panose="05000000000000000000" pitchFamily="2" charset="2"/>
              <a:buChar char="ü"/>
            </a:pPr>
            <a:r>
              <a:rPr lang="en-US" sz="1600" dirty="0">
                <a:solidFill>
                  <a:schemeClr val="tx1"/>
                </a:solidFill>
              </a:rPr>
              <a:t>Email #4</a:t>
            </a:r>
          </a:p>
          <a:p>
            <a:pPr>
              <a:buClr>
                <a:srgbClr val="00B0F0"/>
              </a:buClr>
            </a:pPr>
            <a:r>
              <a:rPr lang="en-US" sz="1600" dirty="0">
                <a:solidFill>
                  <a:schemeClr val="tx1"/>
                </a:solidFill>
              </a:rPr>
              <a:t>Similar message to voicemail.</a:t>
            </a:r>
          </a:p>
        </p:txBody>
      </p:sp>
    </p:spTree>
    <p:extLst>
      <p:ext uri="{BB962C8B-B14F-4D97-AF65-F5344CB8AC3E}">
        <p14:creationId xmlns:p14="http://schemas.microsoft.com/office/powerpoint/2010/main" val="3035667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FF8347D-F585-43F8-B5DA-F57239481227}"/>
              </a:ext>
            </a:extLst>
          </p:cNvPr>
          <p:cNvSpPr>
            <a:spLocks noGrp="1"/>
          </p:cNvSpPr>
          <p:nvPr>
            <p:ph type="ctrTitle"/>
          </p:nvPr>
        </p:nvSpPr>
        <p:spPr>
          <a:xfrm>
            <a:off x="6553200" y="2806596"/>
            <a:ext cx="5638800" cy="825707"/>
          </a:xfrm>
        </p:spPr>
        <p:txBody>
          <a:bodyPr>
            <a:noAutofit/>
          </a:bodyPr>
          <a:lstStyle/>
          <a:p>
            <a:r>
              <a:rPr lang="en-US" sz="4000" dirty="0"/>
              <a:t>Responding  To Objections</a:t>
            </a:r>
            <a:r>
              <a:rPr lang="en-US" dirty="0"/>
              <a:t/>
            </a:r>
            <a:br>
              <a:rPr lang="en-US" dirty="0"/>
            </a:br>
            <a:endParaRPr lang="en-US" dirty="0"/>
          </a:p>
        </p:txBody>
      </p:sp>
      <p:sp>
        <p:nvSpPr>
          <p:cNvPr id="7" name="TextBox 6">
            <a:extLst>
              <a:ext uri="{FF2B5EF4-FFF2-40B4-BE49-F238E27FC236}">
                <a16:creationId xmlns:a16="http://schemas.microsoft.com/office/drawing/2014/main" xmlns="" id="{9EF3A909-47A4-4EAF-A0F6-8ECF8EE0D73D}"/>
              </a:ext>
            </a:extLst>
          </p:cNvPr>
          <p:cNvSpPr txBox="1"/>
          <p:nvPr/>
        </p:nvSpPr>
        <p:spPr>
          <a:xfrm>
            <a:off x="538162" y="1154187"/>
            <a:ext cx="6119813" cy="4401205"/>
          </a:xfrm>
          <a:prstGeom prst="rect">
            <a:avLst/>
          </a:prstGeom>
          <a:noFill/>
        </p:spPr>
        <p:txBody>
          <a:bodyPr wrap="square">
            <a:spAutoFit/>
          </a:bodyPr>
          <a:lstStyle/>
          <a:p>
            <a:pPr marL="800100" lvl="1" indent="-342900">
              <a:buClr>
                <a:srgbClr val="C00000"/>
              </a:buClr>
              <a:buFont typeface="Wingdings" panose="05000000000000000000" pitchFamily="2" charset="2"/>
              <a:buChar char="Ø"/>
            </a:pPr>
            <a:r>
              <a:rPr lang="en-US" sz="4000" dirty="0">
                <a:solidFill>
                  <a:schemeClr val="accent1">
                    <a:lumMod val="75000"/>
                  </a:schemeClr>
                </a:solidFill>
                <a:latin typeface="Candara" panose="020E0502030303020204" pitchFamily="34" charset="0"/>
              </a:rPr>
              <a:t>Express gratitude</a:t>
            </a:r>
          </a:p>
          <a:p>
            <a:pPr marL="800100" lvl="1" indent="-342900">
              <a:buClr>
                <a:srgbClr val="C00000"/>
              </a:buClr>
              <a:buFont typeface="Wingdings" panose="05000000000000000000" pitchFamily="2" charset="2"/>
              <a:buChar char="Ø"/>
            </a:pPr>
            <a:r>
              <a:rPr lang="en-US" sz="4000" dirty="0">
                <a:solidFill>
                  <a:schemeClr val="accent1">
                    <a:lumMod val="75000"/>
                  </a:schemeClr>
                </a:solidFill>
                <a:latin typeface="Candara" panose="020E0502030303020204" pitchFamily="34" charset="0"/>
              </a:rPr>
              <a:t>Agree</a:t>
            </a:r>
          </a:p>
          <a:p>
            <a:pPr marL="800100" lvl="1" indent="-342900">
              <a:buClr>
                <a:srgbClr val="C00000"/>
              </a:buClr>
              <a:buFont typeface="Wingdings" panose="05000000000000000000" pitchFamily="2" charset="2"/>
              <a:buChar char="Ø"/>
            </a:pPr>
            <a:r>
              <a:rPr lang="en-US" sz="4000" dirty="0">
                <a:solidFill>
                  <a:schemeClr val="accent1">
                    <a:lumMod val="75000"/>
                  </a:schemeClr>
                </a:solidFill>
                <a:latin typeface="Candara" panose="020E0502030303020204" pitchFamily="34" charset="0"/>
              </a:rPr>
              <a:t>Restate </a:t>
            </a:r>
          </a:p>
          <a:p>
            <a:pPr marL="800100" lvl="1" indent="-342900">
              <a:buClr>
                <a:srgbClr val="C00000"/>
              </a:buClr>
              <a:buFont typeface="Wingdings" panose="05000000000000000000" pitchFamily="2" charset="2"/>
              <a:buChar char="Ø"/>
            </a:pPr>
            <a:r>
              <a:rPr lang="en-US" sz="4000" dirty="0">
                <a:solidFill>
                  <a:schemeClr val="accent1">
                    <a:lumMod val="75000"/>
                  </a:schemeClr>
                </a:solidFill>
                <a:latin typeface="Candara" panose="020E0502030303020204" pitchFamily="34" charset="0"/>
              </a:rPr>
              <a:t>Ask Questions</a:t>
            </a:r>
          </a:p>
          <a:p>
            <a:pPr marL="800100" lvl="1" indent="-342900">
              <a:buClr>
                <a:srgbClr val="C00000"/>
              </a:buClr>
              <a:buFont typeface="Wingdings" panose="05000000000000000000" pitchFamily="2" charset="2"/>
              <a:buChar char="Ø"/>
            </a:pPr>
            <a:r>
              <a:rPr lang="en-US" sz="4000" dirty="0">
                <a:solidFill>
                  <a:schemeClr val="accent1">
                    <a:lumMod val="75000"/>
                  </a:schemeClr>
                </a:solidFill>
                <a:latin typeface="Candara" panose="020E0502030303020204" pitchFamily="34" charset="0"/>
              </a:rPr>
              <a:t>Create a list and response to the top 5 questions/objections</a:t>
            </a:r>
          </a:p>
        </p:txBody>
      </p:sp>
    </p:spTree>
    <p:extLst>
      <p:ext uri="{BB962C8B-B14F-4D97-AF65-F5344CB8AC3E}">
        <p14:creationId xmlns:p14="http://schemas.microsoft.com/office/powerpoint/2010/main" val="4043678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FF8347D-F585-43F8-B5DA-F57239481227}"/>
              </a:ext>
            </a:extLst>
          </p:cNvPr>
          <p:cNvSpPr>
            <a:spLocks noGrp="1"/>
          </p:cNvSpPr>
          <p:nvPr>
            <p:ph type="ctrTitle"/>
          </p:nvPr>
        </p:nvSpPr>
        <p:spPr>
          <a:xfrm>
            <a:off x="6553200" y="2806596"/>
            <a:ext cx="5638800" cy="825707"/>
          </a:xfrm>
        </p:spPr>
        <p:txBody>
          <a:bodyPr>
            <a:noAutofit/>
          </a:bodyPr>
          <a:lstStyle/>
          <a:p>
            <a:r>
              <a:rPr lang="en-US" sz="4000" dirty="0"/>
              <a:t>Responding  To Objections</a:t>
            </a:r>
            <a:r>
              <a:rPr lang="en-US" dirty="0"/>
              <a:t/>
            </a:r>
            <a:br>
              <a:rPr lang="en-US" dirty="0"/>
            </a:br>
            <a:endParaRPr lang="en-US" dirty="0"/>
          </a:p>
        </p:txBody>
      </p:sp>
      <p:sp>
        <p:nvSpPr>
          <p:cNvPr id="4" name="Subtitle 3">
            <a:extLst>
              <a:ext uri="{FF2B5EF4-FFF2-40B4-BE49-F238E27FC236}">
                <a16:creationId xmlns:a16="http://schemas.microsoft.com/office/drawing/2014/main" xmlns="" id="{48F0022B-8420-433E-BB62-6C3E5FB46EB6}"/>
              </a:ext>
            </a:extLst>
          </p:cNvPr>
          <p:cNvSpPr>
            <a:spLocks noGrp="1"/>
          </p:cNvSpPr>
          <p:nvPr>
            <p:ph type="subTitle" idx="1"/>
          </p:nvPr>
        </p:nvSpPr>
        <p:spPr>
          <a:xfrm>
            <a:off x="85726" y="497711"/>
            <a:ext cx="6639166" cy="6018836"/>
          </a:xfrm>
          <a:solidFill>
            <a:schemeClr val="bg1">
              <a:alpha val="80000"/>
            </a:schemeClr>
          </a:solidFill>
        </p:spPr>
        <p:txBody>
          <a:bodyPr>
            <a:normAutofit lnSpcReduction="10000"/>
          </a:bodyPr>
          <a:lstStyle/>
          <a:p>
            <a:pPr marL="457200" lvl="1" indent="0">
              <a:buClr>
                <a:srgbClr val="C00000"/>
              </a:buClr>
              <a:buNone/>
            </a:pPr>
            <a:r>
              <a:rPr lang="en-US" sz="3900" u="sng" dirty="0">
                <a:solidFill>
                  <a:schemeClr val="tx1"/>
                </a:solidFill>
              </a:rPr>
              <a:t>Top 5 “Reflex” Objections</a:t>
            </a:r>
          </a:p>
          <a:p>
            <a:pPr marL="457200" lvl="1" indent="0" algn="l">
              <a:buClr>
                <a:srgbClr val="C00000"/>
              </a:buClr>
              <a:buNone/>
            </a:pPr>
            <a:endParaRPr lang="en-US" sz="2800" dirty="0">
              <a:solidFill>
                <a:schemeClr val="accent1">
                  <a:lumMod val="75000"/>
                </a:schemeClr>
              </a:solidFill>
            </a:endParaRPr>
          </a:p>
          <a:p>
            <a:pPr marL="971550" lvl="1" indent="-514350" algn="l">
              <a:buClr>
                <a:schemeClr val="tx1"/>
              </a:buClr>
              <a:buAutoNum type="arabicPeriod"/>
            </a:pPr>
            <a:r>
              <a:rPr lang="en-US" sz="2800" dirty="0">
                <a:solidFill>
                  <a:schemeClr val="accent1">
                    <a:lumMod val="75000"/>
                  </a:schemeClr>
                </a:solidFill>
              </a:rPr>
              <a:t>“I’m not interested”</a:t>
            </a:r>
          </a:p>
          <a:p>
            <a:pPr marL="971550" lvl="1" indent="-514350" algn="l">
              <a:buClr>
                <a:schemeClr val="tx1"/>
              </a:buClr>
              <a:buAutoNum type="arabicPeriod"/>
            </a:pPr>
            <a:r>
              <a:rPr lang="en-US" sz="2800" dirty="0">
                <a:solidFill>
                  <a:schemeClr val="accent1">
                    <a:lumMod val="75000"/>
                  </a:schemeClr>
                </a:solidFill>
              </a:rPr>
              <a:t>“Just send your information.”</a:t>
            </a:r>
          </a:p>
          <a:p>
            <a:pPr marL="971550" lvl="1" indent="-514350" algn="l">
              <a:buClr>
                <a:schemeClr val="tx1"/>
              </a:buClr>
              <a:buAutoNum type="arabicPeriod"/>
            </a:pPr>
            <a:r>
              <a:rPr lang="en-US" sz="2800" dirty="0">
                <a:solidFill>
                  <a:schemeClr val="accent1">
                    <a:lumMod val="75000"/>
                  </a:schemeClr>
                </a:solidFill>
              </a:rPr>
              <a:t>“We’re already taken care of.”</a:t>
            </a:r>
          </a:p>
          <a:p>
            <a:pPr marL="971550" lvl="1" indent="-514350" algn="l">
              <a:buClr>
                <a:schemeClr val="tx1"/>
              </a:buClr>
              <a:buAutoNum type="arabicPeriod"/>
            </a:pPr>
            <a:r>
              <a:rPr lang="en-US" sz="2800" dirty="0">
                <a:solidFill>
                  <a:schemeClr val="accent1">
                    <a:lumMod val="75000"/>
                  </a:schemeClr>
                </a:solidFill>
              </a:rPr>
              <a:t>“I’m too busy, don’t have the time.”</a:t>
            </a:r>
          </a:p>
          <a:p>
            <a:pPr marL="971550" lvl="1" indent="-514350" algn="l">
              <a:buClr>
                <a:schemeClr val="tx1"/>
              </a:buClr>
              <a:buAutoNum type="arabicPeriod"/>
            </a:pPr>
            <a:r>
              <a:rPr lang="en-US" sz="2800" dirty="0">
                <a:solidFill>
                  <a:schemeClr val="accent1">
                    <a:lumMod val="75000"/>
                  </a:schemeClr>
                </a:solidFill>
              </a:rPr>
              <a:t>“We don’t have the money/budget.”</a:t>
            </a:r>
          </a:p>
          <a:p>
            <a:pPr marL="971550" lvl="1" indent="-514350" algn="l">
              <a:buClr>
                <a:schemeClr val="tx1"/>
              </a:buClr>
              <a:buAutoNum type="arabicPeriod"/>
            </a:pPr>
            <a:r>
              <a:rPr lang="en-US" sz="3200" dirty="0">
                <a:solidFill>
                  <a:schemeClr val="accent1">
                    <a:lumMod val="75000"/>
                  </a:schemeClr>
                </a:solidFill>
              </a:rPr>
              <a:t>“We do not feel safe traveling and meeting in person right now.”</a:t>
            </a:r>
          </a:p>
          <a:p>
            <a:pPr marL="457200" lvl="1" indent="0" algn="l">
              <a:buClr>
                <a:srgbClr val="C00000"/>
              </a:buClr>
              <a:buNone/>
            </a:pPr>
            <a:r>
              <a:rPr lang="en-US" dirty="0"/>
              <a:t/>
            </a:r>
            <a:br>
              <a:rPr lang="en-US" dirty="0"/>
            </a:br>
            <a:endParaRPr lang="en-US" dirty="0"/>
          </a:p>
        </p:txBody>
      </p:sp>
    </p:spTree>
    <p:extLst>
      <p:ext uri="{BB962C8B-B14F-4D97-AF65-F5344CB8AC3E}">
        <p14:creationId xmlns:p14="http://schemas.microsoft.com/office/powerpoint/2010/main" val="328421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p:cTn id="19"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3F832-7A75-4635-8556-F6DBF0738A39}"/>
              </a:ext>
            </a:extLst>
          </p:cNvPr>
          <p:cNvSpPr>
            <a:spLocks noGrp="1"/>
          </p:cNvSpPr>
          <p:nvPr>
            <p:ph type="title"/>
          </p:nvPr>
        </p:nvSpPr>
        <p:spPr/>
        <p:txBody>
          <a:bodyPr/>
          <a:lstStyle/>
          <a:p>
            <a:r>
              <a:rPr lang="en-US" sz="6000" dirty="0"/>
              <a:t>Getting Past the Gatekeeper</a:t>
            </a:r>
          </a:p>
        </p:txBody>
      </p:sp>
      <p:sp>
        <p:nvSpPr>
          <p:cNvPr id="7" name="Subtitle 3">
            <a:extLst>
              <a:ext uri="{FF2B5EF4-FFF2-40B4-BE49-F238E27FC236}">
                <a16:creationId xmlns:a16="http://schemas.microsoft.com/office/drawing/2014/main" xmlns="" id="{1316C10C-0DBD-40FC-9D4B-31B318211B0B}"/>
              </a:ext>
            </a:extLst>
          </p:cNvPr>
          <p:cNvSpPr>
            <a:spLocks noGrp="1"/>
          </p:cNvSpPr>
          <p:nvPr>
            <p:ph sz="half" idx="1"/>
          </p:nvPr>
        </p:nvSpPr>
        <p:spPr>
          <a:xfrm>
            <a:off x="476019" y="1931795"/>
            <a:ext cx="5472000" cy="3206665"/>
          </a:xfrm>
        </p:spPr>
        <p:txBody>
          <a:bodyPr>
            <a:normAutofit fontScale="77500" lnSpcReduction="20000"/>
          </a:bodyPr>
          <a:lstStyle/>
          <a:p>
            <a:pPr marL="276225" lvl="1" indent="0">
              <a:buNone/>
            </a:pPr>
            <a:r>
              <a:rPr lang="en-US" sz="2800" i="1" dirty="0">
                <a:solidFill>
                  <a:schemeClr val="bg1"/>
                </a:solidFill>
              </a:rPr>
              <a:t>The extent to which organizations make new hires feel welcomed and prepared for their new jobs, the faster they will be able to be productive and contribute to the organization's mission. In addition, good onboarding leads to higher employee engagement and greater retention rates.</a:t>
            </a:r>
          </a:p>
          <a:p>
            <a:endParaRPr lang="en-US" sz="3000" dirty="0">
              <a:solidFill>
                <a:schemeClr val="bg1"/>
              </a:solidFill>
            </a:endParaRPr>
          </a:p>
          <a:p>
            <a:pPr marL="0" indent="0">
              <a:buNone/>
            </a:pPr>
            <a:r>
              <a:rPr lang="en-US" sz="3000" dirty="0">
                <a:solidFill>
                  <a:schemeClr val="bg1"/>
                </a:solidFill>
              </a:rPr>
              <a:t> — Joyce E. A. Russell</a:t>
            </a:r>
          </a:p>
          <a:p>
            <a:pPr marL="0" indent="0">
              <a:buNone/>
            </a:pPr>
            <a:r>
              <a:rPr lang="en-US" sz="3000" dirty="0">
                <a:solidFill>
                  <a:schemeClr val="bg1"/>
                </a:solidFill>
              </a:rPr>
              <a:t>                               </a:t>
            </a:r>
            <a:r>
              <a:rPr lang="en-US" sz="3000" i="1" dirty="0">
                <a:solidFill>
                  <a:schemeClr val="bg1"/>
                </a:solidFill>
              </a:rPr>
              <a:t>Dean, Villanova Business School</a:t>
            </a:r>
            <a:r>
              <a:rPr lang="en-US" dirty="0">
                <a:solidFill>
                  <a:schemeClr val="bg1"/>
                </a:solidFill>
              </a:rPr>
              <a:t/>
            </a:r>
            <a:br>
              <a:rPr lang="en-US" dirty="0">
                <a:solidFill>
                  <a:schemeClr val="bg1"/>
                </a:solidFill>
              </a:rPr>
            </a:br>
            <a:endParaRPr lang="en-US" dirty="0">
              <a:solidFill>
                <a:schemeClr val="bg1"/>
              </a:solidFill>
            </a:endParaRPr>
          </a:p>
        </p:txBody>
      </p:sp>
      <p:sp>
        <p:nvSpPr>
          <p:cNvPr id="3" name="Text Placeholder 2"/>
          <p:cNvSpPr>
            <a:spLocks noGrp="1"/>
          </p:cNvSpPr>
          <p:nvPr>
            <p:ph type="body" sz="quarter" idx="12"/>
          </p:nvPr>
        </p:nvSpPr>
        <p:spPr>
          <a:xfrm>
            <a:off x="431801" y="1511250"/>
            <a:ext cx="5560437" cy="4680000"/>
          </a:xfrm>
        </p:spPr>
        <p:txBody>
          <a:bodyPr/>
          <a:lstStyle/>
          <a:p>
            <a:endParaRPr lang="en-US" sz="2400" dirty="0"/>
          </a:p>
          <a:p>
            <a:r>
              <a:rPr lang="en-US" sz="3200" dirty="0">
                <a:solidFill>
                  <a:schemeClr val="accent1">
                    <a:lumMod val="75000"/>
                  </a:schemeClr>
                </a:solidFill>
              </a:rPr>
              <a:t>Be prepared</a:t>
            </a:r>
          </a:p>
          <a:p>
            <a:r>
              <a:rPr lang="en-US" sz="3200" dirty="0">
                <a:solidFill>
                  <a:schemeClr val="accent1">
                    <a:lumMod val="75000"/>
                  </a:schemeClr>
                </a:solidFill>
              </a:rPr>
              <a:t>Be Honest</a:t>
            </a:r>
          </a:p>
          <a:p>
            <a:r>
              <a:rPr lang="en-US" sz="3200" dirty="0">
                <a:solidFill>
                  <a:schemeClr val="accent1">
                    <a:lumMod val="75000"/>
                  </a:schemeClr>
                </a:solidFill>
              </a:rPr>
              <a:t>Be nice &amp; respectful</a:t>
            </a:r>
          </a:p>
          <a:p>
            <a:r>
              <a:rPr lang="en-US" sz="3200" dirty="0">
                <a:solidFill>
                  <a:schemeClr val="accent1">
                    <a:lumMod val="75000"/>
                  </a:schemeClr>
                </a:solidFill>
              </a:rPr>
              <a:t>Get name and use it</a:t>
            </a:r>
          </a:p>
          <a:p>
            <a:r>
              <a:rPr lang="en-US" sz="3200" dirty="0">
                <a:solidFill>
                  <a:schemeClr val="accent1">
                    <a:lumMod val="75000"/>
                  </a:schemeClr>
                </a:solidFill>
              </a:rPr>
              <a:t>Have clear purpose</a:t>
            </a:r>
          </a:p>
          <a:p>
            <a:r>
              <a:rPr lang="en-US" sz="3200" dirty="0">
                <a:solidFill>
                  <a:schemeClr val="accent1">
                    <a:lumMod val="75000"/>
                  </a:schemeClr>
                </a:solidFill>
              </a:rPr>
              <a:t>Sound confident</a:t>
            </a:r>
          </a:p>
          <a:p>
            <a:r>
              <a:rPr lang="en-US" sz="3200" dirty="0">
                <a:solidFill>
                  <a:schemeClr val="accent1">
                    <a:lumMod val="75000"/>
                  </a:schemeClr>
                </a:solidFill>
              </a:rPr>
              <a:t>Avoid them all together</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515" y="1920639"/>
            <a:ext cx="6229907" cy="3784836"/>
          </a:xfrm>
          <a:prstGeom prst="rect">
            <a:avLst/>
          </a:prstGeom>
        </p:spPr>
      </p:pic>
    </p:spTree>
    <p:extLst>
      <p:ext uri="{BB962C8B-B14F-4D97-AF65-F5344CB8AC3E}">
        <p14:creationId xmlns:p14="http://schemas.microsoft.com/office/powerpoint/2010/main" val="2662742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Metrics</a:t>
            </a:r>
          </a:p>
        </p:txBody>
      </p:sp>
      <p:sp>
        <p:nvSpPr>
          <p:cNvPr id="5" name="Text Placeholder 4"/>
          <p:cNvSpPr>
            <a:spLocks noGrp="1"/>
          </p:cNvSpPr>
          <p:nvPr>
            <p:ph type="body" sz="half" idx="2"/>
          </p:nvPr>
        </p:nvSpPr>
        <p:spPr/>
        <p:txBody>
          <a:bodyPr/>
          <a:lstStyle/>
          <a:p>
            <a:r>
              <a:rPr lang="en-US" sz="4400" dirty="0"/>
              <a:t>“That which is measured, improves”</a:t>
            </a:r>
          </a:p>
          <a:p>
            <a:r>
              <a:rPr lang="en-US" sz="4400" dirty="0"/>
              <a:t>- Peter Drucker</a:t>
            </a:r>
          </a:p>
        </p:txBody>
      </p:sp>
      <p:graphicFrame>
        <p:nvGraphicFramePr>
          <p:cNvPr id="10" name="Diagram 9"/>
          <p:cNvGraphicFramePr/>
          <p:nvPr>
            <p:extLst>
              <p:ext uri="{D42A27DB-BD31-4B8C-83A1-F6EECF244321}">
                <p14:modId xmlns:p14="http://schemas.microsoft.com/office/powerpoint/2010/main" val="1462027186"/>
              </p:ext>
            </p:extLst>
          </p:nvPr>
        </p:nvGraphicFramePr>
        <p:xfrm>
          <a:off x="4095345" y="450321"/>
          <a:ext cx="799894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6771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0510" y="264463"/>
            <a:ext cx="9370980" cy="985000"/>
          </a:xfrm>
        </p:spPr>
        <p:txBody>
          <a:bodyPr/>
          <a:lstStyle/>
          <a:p>
            <a:pPr algn="ctr"/>
            <a:r>
              <a:rPr lang="en-US" dirty="0"/>
              <a:t>Celebrate Small Wins</a:t>
            </a:r>
          </a:p>
        </p:txBody>
      </p:sp>
      <p:sp>
        <p:nvSpPr>
          <p:cNvPr id="5" name="Content Placeholder 4"/>
          <p:cNvSpPr>
            <a:spLocks noGrp="1"/>
          </p:cNvSpPr>
          <p:nvPr>
            <p:ph sz="half" idx="1"/>
          </p:nvPr>
        </p:nvSpPr>
        <p:spPr>
          <a:xfrm>
            <a:off x="325634" y="1609725"/>
            <a:ext cx="5472000" cy="4184304"/>
          </a:xfrm>
        </p:spPr>
        <p:txBody>
          <a:bodyPr/>
          <a:lstStyle/>
          <a:p>
            <a:pPr>
              <a:buFont typeface="Wingdings" panose="05000000000000000000" pitchFamily="2" charset="2"/>
              <a:buChar char="§"/>
            </a:pPr>
            <a:r>
              <a:rPr lang="en-US" sz="3200" dirty="0">
                <a:solidFill>
                  <a:schemeClr val="accent1">
                    <a:lumMod val="75000"/>
                  </a:schemeClr>
                </a:solidFill>
              </a:rPr>
              <a:t>You Found an interesting new lead   </a:t>
            </a:r>
          </a:p>
          <a:p>
            <a:pPr>
              <a:buFont typeface="Wingdings" panose="05000000000000000000" pitchFamily="2" charset="2"/>
              <a:buChar char="§"/>
            </a:pPr>
            <a:endParaRPr lang="en-US" sz="3200" dirty="0">
              <a:solidFill>
                <a:schemeClr val="accent1">
                  <a:lumMod val="75000"/>
                </a:schemeClr>
              </a:solidFill>
            </a:endParaRPr>
          </a:p>
          <a:p>
            <a:pPr>
              <a:buFont typeface="Wingdings" panose="05000000000000000000" pitchFamily="2" charset="2"/>
              <a:buChar char="§"/>
            </a:pPr>
            <a:r>
              <a:rPr lang="en-US" sz="3200" dirty="0">
                <a:solidFill>
                  <a:schemeClr val="accent1">
                    <a:lumMod val="75000"/>
                  </a:schemeClr>
                </a:solidFill>
              </a:rPr>
              <a:t>You made 5 phone calls today and 1 actually talked to you</a:t>
            </a:r>
          </a:p>
          <a:p>
            <a:pPr>
              <a:buFont typeface="Wingdings" panose="05000000000000000000" pitchFamily="2" charset="2"/>
              <a:buChar char="§"/>
            </a:pPr>
            <a:endParaRPr lang="en-US" sz="3200" dirty="0">
              <a:solidFill>
                <a:schemeClr val="accent1">
                  <a:lumMod val="75000"/>
                </a:schemeClr>
              </a:solidFill>
            </a:endParaRPr>
          </a:p>
          <a:p>
            <a:pPr>
              <a:buFont typeface="Wingdings" panose="05000000000000000000" pitchFamily="2" charset="2"/>
              <a:buChar char="§"/>
            </a:pPr>
            <a:r>
              <a:rPr lang="en-US" sz="3200" dirty="0">
                <a:solidFill>
                  <a:schemeClr val="accent1">
                    <a:lumMod val="75000"/>
                  </a:schemeClr>
                </a:solidFill>
              </a:rPr>
              <a:t>You were able to schedule a follow up conversation</a:t>
            </a:r>
            <a:endParaRPr lang="en-US" dirty="0">
              <a:solidFill>
                <a:schemeClr val="accent1">
                  <a:lumMod val="75000"/>
                </a:schemeClr>
              </a:solidFill>
            </a:endParaRPr>
          </a:p>
        </p:txBody>
      </p:sp>
      <p:pic>
        <p:nvPicPr>
          <p:cNvPr id="6146" name="Picture 2" descr="Celebration GIFs | Teno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94367" y="1609725"/>
            <a:ext cx="5545449" cy="418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69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80">
                                          <p:stCondLst>
                                            <p:cond delay="0"/>
                                          </p:stCondLst>
                                        </p:cTn>
                                        <p:tgtEl>
                                          <p:spTgt spid="5">
                                            <p:txEl>
                                              <p:pRg st="2" end="2"/>
                                            </p:txEl>
                                          </p:spTgt>
                                        </p:tgtEl>
                                      </p:cBhvr>
                                    </p:animEffect>
                                    <p:anim calcmode="lin" valueType="num">
                                      <p:cBhvr>
                                        <p:cTn id="2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2" end="2"/>
                                            </p:txEl>
                                          </p:spTgt>
                                        </p:tgtEl>
                                      </p:cBhvr>
                                      <p:to x="100000" y="60000"/>
                                    </p:animScale>
                                    <p:animScale>
                                      <p:cBhvr>
                                        <p:cTn id="32" dur="166" decel="50000">
                                          <p:stCondLst>
                                            <p:cond delay="676"/>
                                          </p:stCondLst>
                                        </p:cTn>
                                        <p:tgtEl>
                                          <p:spTgt spid="5">
                                            <p:txEl>
                                              <p:pRg st="2" end="2"/>
                                            </p:txEl>
                                          </p:spTgt>
                                        </p:tgtEl>
                                      </p:cBhvr>
                                      <p:to x="100000" y="100000"/>
                                    </p:animScale>
                                    <p:animScale>
                                      <p:cBhvr>
                                        <p:cTn id="33" dur="26">
                                          <p:stCondLst>
                                            <p:cond delay="1312"/>
                                          </p:stCondLst>
                                        </p:cTn>
                                        <p:tgtEl>
                                          <p:spTgt spid="5">
                                            <p:txEl>
                                              <p:pRg st="2" end="2"/>
                                            </p:txEl>
                                          </p:spTgt>
                                        </p:tgtEl>
                                      </p:cBhvr>
                                      <p:to x="100000" y="80000"/>
                                    </p:animScale>
                                    <p:animScale>
                                      <p:cBhvr>
                                        <p:cTn id="34" dur="166" decel="50000">
                                          <p:stCondLst>
                                            <p:cond delay="1338"/>
                                          </p:stCondLst>
                                        </p:cTn>
                                        <p:tgtEl>
                                          <p:spTgt spid="5">
                                            <p:txEl>
                                              <p:pRg st="2" end="2"/>
                                            </p:txEl>
                                          </p:spTgt>
                                        </p:tgtEl>
                                      </p:cBhvr>
                                      <p:to x="100000" y="100000"/>
                                    </p:animScale>
                                    <p:animScale>
                                      <p:cBhvr>
                                        <p:cTn id="35" dur="26">
                                          <p:stCondLst>
                                            <p:cond delay="1642"/>
                                          </p:stCondLst>
                                        </p:cTn>
                                        <p:tgtEl>
                                          <p:spTgt spid="5">
                                            <p:txEl>
                                              <p:pRg st="2" end="2"/>
                                            </p:txEl>
                                          </p:spTgt>
                                        </p:tgtEl>
                                      </p:cBhvr>
                                      <p:to x="100000" y="90000"/>
                                    </p:animScale>
                                    <p:animScale>
                                      <p:cBhvr>
                                        <p:cTn id="36" dur="166" decel="50000">
                                          <p:stCondLst>
                                            <p:cond delay="1668"/>
                                          </p:stCondLst>
                                        </p:cTn>
                                        <p:tgtEl>
                                          <p:spTgt spid="5">
                                            <p:txEl>
                                              <p:pRg st="2" end="2"/>
                                            </p:txEl>
                                          </p:spTgt>
                                        </p:tgtEl>
                                      </p:cBhvr>
                                      <p:to x="100000" y="100000"/>
                                    </p:animScale>
                                    <p:animScale>
                                      <p:cBhvr>
                                        <p:cTn id="37" dur="26">
                                          <p:stCondLst>
                                            <p:cond delay="1808"/>
                                          </p:stCondLst>
                                        </p:cTn>
                                        <p:tgtEl>
                                          <p:spTgt spid="5">
                                            <p:txEl>
                                              <p:pRg st="2" end="2"/>
                                            </p:txEl>
                                          </p:spTgt>
                                        </p:tgtEl>
                                      </p:cBhvr>
                                      <p:to x="100000" y="95000"/>
                                    </p:animScale>
                                    <p:animScale>
                                      <p:cBhvr>
                                        <p:cTn id="38" dur="166" decel="50000">
                                          <p:stCondLst>
                                            <p:cond delay="1834"/>
                                          </p:stCondLst>
                                        </p:cTn>
                                        <p:tgtEl>
                                          <p:spTgt spid="5">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down)">
                                      <p:cBhvr>
                                        <p:cTn id="43" dur="580">
                                          <p:stCondLst>
                                            <p:cond delay="0"/>
                                          </p:stCondLst>
                                        </p:cTn>
                                        <p:tgtEl>
                                          <p:spTgt spid="5">
                                            <p:txEl>
                                              <p:pRg st="4" end="4"/>
                                            </p:txEl>
                                          </p:spTgt>
                                        </p:tgtEl>
                                      </p:cBhvr>
                                    </p:animEffect>
                                    <p:anim calcmode="lin" valueType="num">
                                      <p:cBhvr>
                                        <p:cTn id="44"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4" end="4"/>
                                            </p:txEl>
                                          </p:spTgt>
                                        </p:tgtEl>
                                      </p:cBhvr>
                                      <p:to x="100000" y="60000"/>
                                    </p:animScale>
                                    <p:animScale>
                                      <p:cBhvr>
                                        <p:cTn id="50" dur="166" decel="50000">
                                          <p:stCondLst>
                                            <p:cond delay="676"/>
                                          </p:stCondLst>
                                        </p:cTn>
                                        <p:tgtEl>
                                          <p:spTgt spid="5">
                                            <p:txEl>
                                              <p:pRg st="4" end="4"/>
                                            </p:txEl>
                                          </p:spTgt>
                                        </p:tgtEl>
                                      </p:cBhvr>
                                      <p:to x="100000" y="100000"/>
                                    </p:animScale>
                                    <p:animScale>
                                      <p:cBhvr>
                                        <p:cTn id="51" dur="26">
                                          <p:stCondLst>
                                            <p:cond delay="1312"/>
                                          </p:stCondLst>
                                        </p:cTn>
                                        <p:tgtEl>
                                          <p:spTgt spid="5">
                                            <p:txEl>
                                              <p:pRg st="4" end="4"/>
                                            </p:txEl>
                                          </p:spTgt>
                                        </p:tgtEl>
                                      </p:cBhvr>
                                      <p:to x="100000" y="80000"/>
                                    </p:animScale>
                                    <p:animScale>
                                      <p:cBhvr>
                                        <p:cTn id="52" dur="166" decel="50000">
                                          <p:stCondLst>
                                            <p:cond delay="1338"/>
                                          </p:stCondLst>
                                        </p:cTn>
                                        <p:tgtEl>
                                          <p:spTgt spid="5">
                                            <p:txEl>
                                              <p:pRg st="4" end="4"/>
                                            </p:txEl>
                                          </p:spTgt>
                                        </p:tgtEl>
                                      </p:cBhvr>
                                      <p:to x="100000" y="100000"/>
                                    </p:animScale>
                                    <p:animScale>
                                      <p:cBhvr>
                                        <p:cTn id="53" dur="26">
                                          <p:stCondLst>
                                            <p:cond delay="1642"/>
                                          </p:stCondLst>
                                        </p:cTn>
                                        <p:tgtEl>
                                          <p:spTgt spid="5">
                                            <p:txEl>
                                              <p:pRg st="4" end="4"/>
                                            </p:txEl>
                                          </p:spTgt>
                                        </p:tgtEl>
                                      </p:cBhvr>
                                      <p:to x="100000" y="90000"/>
                                    </p:animScale>
                                    <p:animScale>
                                      <p:cBhvr>
                                        <p:cTn id="54" dur="166" decel="50000">
                                          <p:stCondLst>
                                            <p:cond delay="1668"/>
                                          </p:stCondLst>
                                        </p:cTn>
                                        <p:tgtEl>
                                          <p:spTgt spid="5">
                                            <p:txEl>
                                              <p:pRg st="4" end="4"/>
                                            </p:txEl>
                                          </p:spTgt>
                                        </p:tgtEl>
                                      </p:cBhvr>
                                      <p:to x="100000" y="100000"/>
                                    </p:animScale>
                                    <p:animScale>
                                      <p:cBhvr>
                                        <p:cTn id="55" dur="26">
                                          <p:stCondLst>
                                            <p:cond delay="1808"/>
                                          </p:stCondLst>
                                        </p:cTn>
                                        <p:tgtEl>
                                          <p:spTgt spid="5">
                                            <p:txEl>
                                              <p:pRg st="4" end="4"/>
                                            </p:txEl>
                                          </p:spTgt>
                                        </p:tgtEl>
                                      </p:cBhvr>
                                      <p:to x="100000" y="95000"/>
                                    </p:animScale>
                                    <p:animScale>
                                      <p:cBhvr>
                                        <p:cTn id="56" dur="166" decel="50000">
                                          <p:stCondLst>
                                            <p:cond delay="1834"/>
                                          </p:stCondLst>
                                        </p:cTn>
                                        <p:tgtEl>
                                          <p:spTgt spid="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0510" y="264463"/>
            <a:ext cx="9370980" cy="985000"/>
          </a:xfrm>
        </p:spPr>
        <p:txBody>
          <a:bodyPr/>
          <a:lstStyle/>
          <a:p>
            <a:pPr algn="ctr"/>
            <a:r>
              <a:rPr lang="en-US" dirty="0"/>
              <a:t>Celebrate Small Wins</a:t>
            </a:r>
          </a:p>
        </p:txBody>
      </p:sp>
      <p:pic>
        <p:nvPicPr>
          <p:cNvPr id="6146" name="Picture 2" descr="Celebration GIFs | Teno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94367" y="1609725"/>
            <a:ext cx="5545449" cy="418430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xmlns="" id="{8C0FF303-14D1-45D1-AAEC-24236726D5D3}"/>
              </a:ext>
            </a:extLst>
          </p:cNvPr>
          <p:cNvSpPr>
            <a:spLocks noGrp="1"/>
          </p:cNvSpPr>
          <p:nvPr>
            <p:ph sz="half" idx="1"/>
          </p:nvPr>
        </p:nvSpPr>
        <p:spPr>
          <a:xfrm rot="19928057">
            <a:off x="24563" y="3010246"/>
            <a:ext cx="6158590" cy="1632947"/>
          </a:xfrm>
        </p:spPr>
        <p:txBody>
          <a:bodyPr/>
          <a:lstStyle/>
          <a:p>
            <a:pPr marL="0" indent="0">
              <a:buNone/>
            </a:pPr>
            <a:r>
              <a:rPr lang="en-US" sz="10000" dirty="0">
                <a:solidFill>
                  <a:schemeClr val="accent1">
                    <a:lumMod val="75000"/>
                  </a:schemeClr>
                </a:solidFill>
              </a:rPr>
              <a:t>Thank you!</a:t>
            </a:r>
          </a:p>
        </p:txBody>
      </p:sp>
    </p:spTree>
    <p:extLst>
      <p:ext uri="{BB962C8B-B14F-4D97-AF65-F5344CB8AC3E}">
        <p14:creationId xmlns:p14="http://schemas.microsoft.com/office/powerpoint/2010/main" val="343128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D355C61F-C8F1-4977-8E1F-F16C0D9EA88C}"/>
              </a:ext>
            </a:extLst>
          </p:cNvPr>
          <p:cNvSpPr>
            <a:spLocks noGrp="1"/>
          </p:cNvSpPr>
          <p:nvPr>
            <p:ph sz="half" idx="1"/>
          </p:nvPr>
        </p:nvSpPr>
        <p:spPr>
          <a:xfrm>
            <a:off x="270630" y="903799"/>
            <a:ext cx="5472000" cy="5050401"/>
          </a:xfrm>
        </p:spPr>
        <p:txBody>
          <a:bodyPr/>
          <a:lstStyle/>
          <a:p>
            <a:pPr>
              <a:buFont typeface="Wingdings" panose="05000000000000000000" pitchFamily="2" charset="2"/>
              <a:buChar char="q"/>
            </a:pPr>
            <a:r>
              <a:rPr lang="en-US" sz="2800" dirty="0">
                <a:solidFill>
                  <a:schemeClr val="tx1">
                    <a:lumMod val="65000"/>
                    <a:lumOff val="35000"/>
                  </a:schemeClr>
                </a:solidFill>
              </a:rPr>
              <a:t>Passion for hospitality and serving others</a:t>
            </a:r>
          </a:p>
          <a:p>
            <a:pPr>
              <a:buFont typeface="Wingdings" panose="05000000000000000000" pitchFamily="2" charset="2"/>
              <a:buChar char="q"/>
            </a:pPr>
            <a:r>
              <a:rPr lang="en-US" sz="2800" dirty="0">
                <a:solidFill>
                  <a:schemeClr val="tx1">
                    <a:lumMod val="65000"/>
                    <a:lumOff val="35000"/>
                  </a:schemeClr>
                </a:solidFill>
              </a:rPr>
              <a:t>Experienced hotel operator, hotel brand manager and asset manager</a:t>
            </a:r>
          </a:p>
          <a:p>
            <a:pPr>
              <a:buFont typeface="Wingdings" panose="05000000000000000000" pitchFamily="2" charset="2"/>
              <a:buChar char="q"/>
            </a:pPr>
            <a:r>
              <a:rPr lang="en-US" sz="2800" dirty="0">
                <a:solidFill>
                  <a:schemeClr val="tx1">
                    <a:lumMod val="65000"/>
                    <a:lumOff val="35000"/>
                  </a:schemeClr>
                </a:solidFill>
              </a:rPr>
              <a:t>Trainer, Consultant, Coach and Mentor</a:t>
            </a:r>
          </a:p>
          <a:p>
            <a:pPr>
              <a:buFont typeface="Wingdings" panose="05000000000000000000" pitchFamily="2" charset="2"/>
              <a:buChar char="q"/>
            </a:pPr>
            <a:r>
              <a:rPr lang="en-US" sz="2800" dirty="0">
                <a:solidFill>
                  <a:schemeClr val="tx1">
                    <a:lumMod val="65000"/>
                    <a:lumOff val="35000"/>
                  </a:schemeClr>
                </a:solidFill>
              </a:rPr>
              <a:t>Top 5 Strengths: Input, </a:t>
            </a:r>
            <a:r>
              <a:rPr lang="en-US" sz="2800" dirty="0" smtClean="0">
                <a:solidFill>
                  <a:schemeClr val="tx1">
                    <a:lumMod val="65000"/>
                    <a:lumOff val="35000"/>
                  </a:schemeClr>
                </a:solidFill>
              </a:rPr>
              <a:t>Relator</a:t>
            </a:r>
            <a:r>
              <a:rPr lang="en-US" sz="2800" dirty="0">
                <a:solidFill>
                  <a:schemeClr val="tx1">
                    <a:lumMod val="65000"/>
                    <a:lumOff val="35000"/>
                  </a:schemeClr>
                </a:solidFill>
              </a:rPr>
              <a:t>, Positivity, Intellection, Adaptability.</a:t>
            </a:r>
          </a:p>
          <a:p>
            <a:pPr>
              <a:buFont typeface="Wingdings" panose="05000000000000000000" pitchFamily="2" charset="2"/>
              <a:buChar char="q"/>
            </a:pPr>
            <a:r>
              <a:rPr lang="en-US" sz="2800" dirty="0">
                <a:solidFill>
                  <a:schemeClr val="tx1">
                    <a:lumMod val="65000"/>
                    <a:lumOff val="35000"/>
                  </a:schemeClr>
                </a:solidFill>
              </a:rPr>
              <a:t>Mom to Capers</a:t>
            </a:r>
          </a:p>
          <a:p>
            <a:pPr marL="0" indent="0">
              <a:buNone/>
            </a:pPr>
            <a:endParaRPr lang="en-US" dirty="0"/>
          </a:p>
        </p:txBody>
      </p:sp>
      <p:sp>
        <p:nvSpPr>
          <p:cNvPr id="20" name="Rectangle 19">
            <a:extLst>
              <a:ext uri="{FF2B5EF4-FFF2-40B4-BE49-F238E27FC236}">
                <a16:creationId xmlns:a16="http://schemas.microsoft.com/office/drawing/2014/main" xmlns="" id="{EFA08948-2B6F-46B1-9D2D-8D7B2B3FBD56}"/>
              </a:ext>
              <a:ext uri="{C183D7F6-B498-43B3-948B-1728B52AA6E4}">
                <adec:decorative xmlns:adec="http://schemas.microsoft.com/office/drawing/2017/decorative" xmlns=""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p:txBody>
          <a:bodyPr/>
          <a:lstStyle/>
          <a:p>
            <a:r>
              <a:rPr lang="en-US" dirty="0"/>
              <a:t>About Us</a:t>
            </a:r>
          </a:p>
        </p:txBody>
      </p:sp>
      <p:sp>
        <p:nvSpPr>
          <p:cNvPr id="3" name="Text Placeholder 2">
            <a:extLst>
              <a:ext uri="{FF2B5EF4-FFF2-40B4-BE49-F238E27FC236}">
                <a16:creationId xmlns:a16="http://schemas.microsoft.com/office/drawing/2014/main" xmlns="" id="{611DC577-0A95-47D0-95D9-5F8DA763D46B}"/>
              </a:ext>
            </a:extLst>
          </p:cNvPr>
          <p:cNvSpPr>
            <a:spLocks noGrp="1"/>
          </p:cNvSpPr>
          <p:nvPr>
            <p:ph type="body" sz="quarter" idx="32"/>
          </p:nvPr>
        </p:nvSpPr>
        <p:spPr/>
        <p:txBody>
          <a:bodyPr/>
          <a:lstStyle/>
          <a:p>
            <a:r>
              <a:rPr lang="en-US" dirty="0"/>
              <a:t>Lorem ipsum dolor sit amet, consectetur adipiscing elit. Etiam aliquet eu mi quis lacinia. Ut fermentum a magna ut.</a:t>
            </a:r>
          </a:p>
        </p:txBody>
      </p:sp>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601" r="20601"/>
          <a:stretch>
            <a:fillRect/>
          </a:stretch>
        </p:blipFill>
        <p:spPr>
          <a:xfrm rot="5400000">
            <a:off x="6599647" y="535459"/>
            <a:ext cx="5497879" cy="5332603"/>
          </a:xfrm>
        </p:spPr>
      </p:pic>
      <p:sp>
        <p:nvSpPr>
          <p:cNvPr id="8" name="TextBox 7">
            <a:extLst>
              <a:ext uri="{FF2B5EF4-FFF2-40B4-BE49-F238E27FC236}">
                <a16:creationId xmlns:a16="http://schemas.microsoft.com/office/drawing/2014/main" xmlns="" id="{5EC4E411-3031-4456-9C0C-2EBA0C439AAD}"/>
              </a:ext>
            </a:extLst>
          </p:cNvPr>
          <p:cNvSpPr txBox="1"/>
          <p:nvPr/>
        </p:nvSpPr>
        <p:spPr>
          <a:xfrm>
            <a:off x="7349626" y="5842337"/>
            <a:ext cx="3997919" cy="1015663"/>
          </a:xfrm>
          <a:prstGeom prst="rect">
            <a:avLst/>
          </a:prstGeom>
          <a:noFill/>
        </p:spPr>
        <p:txBody>
          <a:bodyPr wrap="square" rtlCol="0">
            <a:spAutoFit/>
          </a:bodyPr>
          <a:lstStyle/>
          <a:p>
            <a:pPr algn="ctr"/>
            <a:r>
              <a:rPr lang="en-US" sz="3000" b="1" dirty="0">
                <a:solidFill>
                  <a:schemeClr val="accent1"/>
                </a:solidFill>
              </a:rPr>
              <a:t>Capers</a:t>
            </a:r>
          </a:p>
          <a:p>
            <a:pPr algn="ctr"/>
            <a:endParaRPr lang="en-US" sz="3000" b="1" dirty="0">
              <a:solidFill>
                <a:schemeClr val="accent1">
                  <a:lumMod val="75000"/>
                </a:schemeClr>
              </a:solidFill>
            </a:endParaRPr>
          </a:p>
        </p:txBody>
      </p:sp>
    </p:spTree>
    <p:extLst>
      <p:ext uri="{BB962C8B-B14F-4D97-AF65-F5344CB8AC3E}">
        <p14:creationId xmlns:p14="http://schemas.microsoft.com/office/powerpoint/2010/main" val="1836756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D355C61F-C8F1-4977-8E1F-F16C0D9EA88C}"/>
              </a:ext>
            </a:extLst>
          </p:cNvPr>
          <p:cNvSpPr>
            <a:spLocks noGrp="1"/>
          </p:cNvSpPr>
          <p:nvPr>
            <p:ph sz="half" idx="1"/>
          </p:nvPr>
        </p:nvSpPr>
        <p:spPr>
          <a:xfrm>
            <a:off x="393787" y="671144"/>
            <a:ext cx="5407619" cy="5515712"/>
          </a:xfrm>
        </p:spPr>
        <p:txBody>
          <a:bodyPr/>
          <a:lstStyle/>
          <a:p>
            <a:pPr>
              <a:buFont typeface="Wingdings" panose="05000000000000000000" pitchFamily="2" charset="2"/>
              <a:buChar char="q"/>
            </a:pPr>
            <a:r>
              <a:rPr lang="en-US" sz="2800" dirty="0"/>
              <a:t>Experienced hospitality operations leader, brand management and real estate investment sales</a:t>
            </a:r>
          </a:p>
          <a:p>
            <a:pPr>
              <a:buFont typeface="Wingdings" panose="05000000000000000000" pitchFamily="2" charset="2"/>
              <a:buChar char="q"/>
            </a:pPr>
            <a:r>
              <a:rPr lang="en-US" sz="2800" dirty="0"/>
              <a:t>Passion for supporting others and heart for hospitality industry</a:t>
            </a:r>
          </a:p>
          <a:p>
            <a:pPr>
              <a:buFont typeface="Wingdings" panose="05000000000000000000" pitchFamily="2" charset="2"/>
              <a:buChar char="q"/>
            </a:pPr>
            <a:r>
              <a:rPr lang="en-US" sz="2800" dirty="0"/>
              <a:t>Consultant, Leadership Coach, Trainer, Strategic Planning  </a:t>
            </a:r>
          </a:p>
          <a:p>
            <a:pPr>
              <a:buFont typeface="Wingdings" panose="05000000000000000000" pitchFamily="2" charset="2"/>
              <a:buChar char="q"/>
            </a:pPr>
            <a:r>
              <a:rPr lang="en-US" sz="2800" dirty="0"/>
              <a:t>Top 5 Strengths: Learner, Maximizer, Arranger, Input, Achiever</a:t>
            </a:r>
          </a:p>
          <a:p>
            <a:pPr>
              <a:buFont typeface="Wingdings" panose="05000000000000000000" pitchFamily="2" charset="2"/>
              <a:buChar char="q"/>
            </a:pPr>
            <a:r>
              <a:rPr lang="en-US" sz="2800" dirty="0"/>
              <a:t>Mom to Michael and Bella</a:t>
            </a:r>
          </a:p>
          <a:p>
            <a:pPr marL="0" indent="0">
              <a:buNone/>
            </a:pPr>
            <a:endParaRPr lang="en-US" dirty="0"/>
          </a:p>
        </p:txBody>
      </p:sp>
      <p:sp>
        <p:nvSpPr>
          <p:cNvPr id="20" name="Rectangle 19">
            <a:extLst>
              <a:ext uri="{FF2B5EF4-FFF2-40B4-BE49-F238E27FC236}">
                <a16:creationId xmlns:a16="http://schemas.microsoft.com/office/drawing/2014/main" xmlns="" id="{EFA08948-2B6F-46B1-9D2D-8D7B2B3FBD56}"/>
              </a:ext>
              <a:ext uri="{C183D7F6-B498-43B3-948B-1728B52AA6E4}">
                <adec:decorative xmlns:adec="http://schemas.microsoft.com/office/drawing/2017/decorative" xmlns=""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p:txBody>
          <a:bodyPr/>
          <a:lstStyle/>
          <a:p>
            <a:r>
              <a:rPr lang="en-US" dirty="0"/>
              <a:t>About Us</a:t>
            </a:r>
          </a:p>
        </p:txBody>
      </p:sp>
      <p:sp>
        <p:nvSpPr>
          <p:cNvPr id="3" name="Text Placeholder 2">
            <a:extLst>
              <a:ext uri="{FF2B5EF4-FFF2-40B4-BE49-F238E27FC236}">
                <a16:creationId xmlns:a16="http://schemas.microsoft.com/office/drawing/2014/main" xmlns="" id="{611DC577-0A95-47D0-95D9-5F8DA763D46B}"/>
              </a:ext>
            </a:extLst>
          </p:cNvPr>
          <p:cNvSpPr>
            <a:spLocks noGrp="1"/>
          </p:cNvSpPr>
          <p:nvPr>
            <p:ph type="body" sz="quarter" idx="32"/>
          </p:nvPr>
        </p:nvSpPr>
        <p:spPr/>
        <p:txBody>
          <a:bodyPr/>
          <a:lstStyle/>
          <a:p>
            <a:r>
              <a:rPr lang="en-US" dirty="0"/>
              <a:t>Lorem ipsum dolor sit amet, consectetur adipiscing elit. Etiam aliquet eu mi quis lacinia. Ut fermentum a magna ut.</a:t>
            </a:r>
          </a:p>
        </p:txBody>
      </p:sp>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3746" r="13746"/>
          <a:stretch>
            <a:fillRect/>
          </a:stretch>
        </p:blipFill>
        <p:spPr>
          <a:xfrm rot="5400000">
            <a:off x="6397984" y="432120"/>
            <a:ext cx="5728429" cy="5308732"/>
          </a:xfrm>
        </p:spPr>
      </p:pic>
      <p:sp>
        <p:nvSpPr>
          <p:cNvPr id="8" name="TextBox 7">
            <a:extLst>
              <a:ext uri="{FF2B5EF4-FFF2-40B4-BE49-F238E27FC236}">
                <a16:creationId xmlns:a16="http://schemas.microsoft.com/office/drawing/2014/main" xmlns="" id="{AF52001C-CAF3-49CD-BCD2-CDB85CA6E56C}"/>
              </a:ext>
            </a:extLst>
          </p:cNvPr>
          <p:cNvSpPr txBox="1"/>
          <p:nvPr/>
        </p:nvSpPr>
        <p:spPr>
          <a:xfrm>
            <a:off x="7154511" y="5897064"/>
            <a:ext cx="4016969" cy="553998"/>
          </a:xfrm>
          <a:prstGeom prst="rect">
            <a:avLst/>
          </a:prstGeom>
          <a:noFill/>
        </p:spPr>
        <p:txBody>
          <a:bodyPr wrap="square" rtlCol="0">
            <a:spAutoFit/>
          </a:bodyPr>
          <a:lstStyle/>
          <a:p>
            <a:pPr algn="ctr"/>
            <a:r>
              <a:rPr lang="en-US" sz="3000" b="1" dirty="0">
                <a:solidFill>
                  <a:schemeClr val="accent1">
                    <a:lumMod val="75000"/>
                  </a:schemeClr>
                </a:solidFill>
              </a:rPr>
              <a:t>Bella</a:t>
            </a:r>
          </a:p>
        </p:txBody>
      </p:sp>
    </p:spTree>
    <p:extLst>
      <p:ext uri="{BB962C8B-B14F-4D97-AF65-F5344CB8AC3E}">
        <p14:creationId xmlns:p14="http://schemas.microsoft.com/office/powerpoint/2010/main" val="1329746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EFA08948-2B6F-46B1-9D2D-8D7B2B3FBD56}"/>
              </a:ext>
              <a:ext uri="{C183D7F6-B498-43B3-948B-1728B52AA6E4}">
                <adec:decorative xmlns:adec="http://schemas.microsoft.com/office/drawing/2017/decorative" xmlns=""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a:xfrm>
            <a:off x="6192000" y="2137709"/>
            <a:ext cx="4460944" cy="1070043"/>
          </a:xfrm>
        </p:spPr>
        <p:txBody>
          <a:bodyPr/>
          <a:lstStyle/>
          <a:p>
            <a:r>
              <a:rPr lang="en-US" dirty="0"/>
              <a:t>AGENDA</a:t>
            </a:r>
          </a:p>
        </p:txBody>
      </p:sp>
      <p:sp>
        <p:nvSpPr>
          <p:cNvPr id="4" name="Content Placeholder 3">
            <a:extLst>
              <a:ext uri="{FF2B5EF4-FFF2-40B4-BE49-F238E27FC236}">
                <a16:creationId xmlns:a16="http://schemas.microsoft.com/office/drawing/2014/main" xmlns="" id="{D355C61F-C8F1-4977-8E1F-F16C0D9EA88C}"/>
              </a:ext>
            </a:extLst>
          </p:cNvPr>
          <p:cNvSpPr>
            <a:spLocks noGrp="1"/>
          </p:cNvSpPr>
          <p:nvPr>
            <p:ph sz="half" idx="1"/>
          </p:nvPr>
        </p:nvSpPr>
        <p:spPr>
          <a:xfrm>
            <a:off x="6192000" y="3468569"/>
            <a:ext cx="5472000" cy="2428351"/>
          </a:xfrm>
        </p:spPr>
        <p:txBody>
          <a:bodyPr/>
          <a:lstStyle/>
          <a:p>
            <a:pPr>
              <a:buFont typeface="Wingdings" panose="05000000000000000000" pitchFamily="2" charset="2"/>
              <a:buChar char="q"/>
            </a:pPr>
            <a:r>
              <a:rPr lang="en-US" sz="3200" dirty="0"/>
              <a:t>Why prospect now</a:t>
            </a:r>
          </a:p>
          <a:p>
            <a:pPr>
              <a:buFont typeface="Wingdings" panose="05000000000000000000" pitchFamily="2" charset="2"/>
              <a:buChar char="q"/>
            </a:pPr>
            <a:r>
              <a:rPr lang="en-US" sz="3200" dirty="0"/>
              <a:t>Getting started</a:t>
            </a:r>
          </a:p>
          <a:p>
            <a:pPr>
              <a:buFont typeface="Wingdings" panose="05000000000000000000" pitchFamily="2" charset="2"/>
              <a:buChar char="q"/>
            </a:pPr>
            <a:r>
              <a:rPr lang="en-US" sz="3200" dirty="0"/>
              <a:t>Making the connection</a:t>
            </a:r>
          </a:p>
          <a:p>
            <a:pPr>
              <a:buFont typeface="Wingdings" panose="05000000000000000000" pitchFamily="2" charset="2"/>
              <a:buChar char="q"/>
            </a:pPr>
            <a:r>
              <a:rPr lang="en-US" sz="3200" dirty="0"/>
              <a:t>Overcoming Obstacles</a:t>
            </a:r>
          </a:p>
          <a:p>
            <a:pPr marL="0" indent="0">
              <a:buNone/>
            </a:pPr>
            <a:endParaRPr lang="en-US" dirty="0"/>
          </a:p>
        </p:txBody>
      </p:sp>
      <p:pic>
        <p:nvPicPr>
          <p:cNvPr id="7" name="Picture Placeholder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124" r="18124"/>
          <a:stretch>
            <a:fillRect/>
          </a:stretch>
        </p:blipFill>
        <p:spPr>
          <a:xfrm>
            <a:off x="408561" y="419211"/>
            <a:ext cx="5112682" cy="5343617"/>
          </a:xfrm>
          <a:prstGeom prst="rect">
            <a:avLst/>
          </a:prstGeom>
          <a:ln w="28575">
            <a:solidFill>
              <a:srgbClr val="00B0F0"/>
            </a:solidFill>
          </a:ln>
        </p:spPr>
      </p:pic>
    </p:spTree>
    <p:extLst>
      <p:ext uri="{BB962C8B-B14F-4D97-AF65-F5344CB8AC3E}">
        <p14:creationId xmlns:p14="http://schemas.microsoft.com/office/powerpoint/2010/main" val="2668364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1BF3D491-7A0A-4DD6-AE2E-929A69B44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740" y="1428206"/>
            <a:ext cx="7574519" cy="50250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F4190A1F-79AD-4D10-996F-984AB78063BA}"/>
              </a:ext>
            </a:extLst>
          </p:cNvPr>
          <p:cNvSpPr txBox="1"/>
          <p:nvPr/>
        </p:nvSpPr>
        <p:spPr>
          <a:xfrm>
            <a:off x="473807" y="489033"/>
            <a:ext cx="9175290" cy="707886"/>
          </a:xfrm>
          <a:prstGeom prst="rect">
            <a:avLst/>
          </a:prstGeom>
          <a:noFill/>
        </p:spPr>
        <p:txBody>
          <a:bodyPr wrap="square">
            <a:spAutoFit/>
          </a:bodyPr>
          <a:lstStyle/>
          <a:p>
            <a:pPr algn="l" fontAlgn="base"/>
            <a:r>
              <a:rPr lang="en-US" sz="4000" b="1" i="0" dirty="0">
                <a:solidFill>
                  <a:srgbClr val="151A20"/>
                </a:solidFill>
                <a:effectLst/>
                <a:latin typeface="Playfair Display"/>
              </a:rPr>
              <a:t>Event Industry’s Recovery Timeline</a:t>
            </a:r>
          </a:p>
        </p:txBody>
      </p:sp>
    </p:spTree>
    <p:extLst>
      <p:ext uri="{BB962C8B-B14F-4D97-AF65-F5344CB8AC3E}">
        <p14:creationId xmlns:p14="http://schemas.microsoft.com/office/powerpoint/2010/main" val="773019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 Sales Memes That Will Make You Smile | Sales Prospecting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0" y="184825"/>
            <a:ext cx="11221711" cy="630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968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962" y="1011676"/>
            <a:ext cx="7543800" cy="5029200"/>
          </a:xfrm>
          <a:prstGeom prst="rect">
            <a:avLst/>
          </a:prstGeom>
        </p:spPr>
      </p:pic>
    </p:spTree>
    <p:extLst>
      <p:ext uri="{BB962C8B-B14F-4D97-AF65-F5344CB8AC3E}">
        <p14:creationId xmlns:p14="http://schemas.microsoft.com/office/powerpoint/2010/main" val="1690376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Why </a:t>
            </a:r>
          </a:p>
        </p:txBody>
      </p:sp>
      <p:sp>
        <p:nvSpPr>
          <p:cNvPr id="3" name="Content Placeholder 2"/>
          <p:cNvSpPr>
            <a:spLocks noGrp="1"/>
          </p:cNvSpPr>
          <p:nvPr>
            <p:ph idx="1"/>
          </p:nvPr>
        </p:nvSpPr>
        <p:spPr/>
        <p:txBody>
          <a:bodyPr/>
          <a:lstStyle/>
          <a:p>
            <a:endParaRPr lang="en-US" dirty="0"/>
          </a:p>
          <a:p>
            <a:pPr marL="0" indent="0">
              <a:buNone/>
            </a:pPr>
            <a:r>
              <a:rPr lang="en-US" sz="3200" dirty="0"/>
              <a:t>Prospecting supports</a:t>
            </a:r>
          </a:p>
          <a:p>
            <a:pPr marL="0" indent="0">
              <a:buNone/>
            </a:pPr>
            <a:endParaRPr lang="en-US" dirty="0"/>
          </a:p>
          <a:p>
            <a:pPr lvl="1">
              <a:buClr>
                <a:srgbClr val="00B0F0"/>
              </a:buClr>
              <a:buFont typeface="Wingdings" panose="05000000000000000000" pitchFamily="2" charset="2"/>
              <a:buChar char="Ø"/>
            </a:pPr>
            <a:r>
              <a:rPr lang="en-US" sz="2400" dirty="0"/>
              <a:t>	Housekeepers have rooms to clean</a:t>
            </a:r>
          </a:p>
          <a:p>
            <a:pPr lvl="1">
              <a:buClr>
                <a:srgbClr val="00B0F0"/>
              </a:buClr>
              <a:buFont typeface="Wingdings" panose="05000000000000000000" pitchFamily="2" charset="2"/>
              <a:buChar char="Ø"/>
            </a:pPr>
            <a:r>
              <a:rPr lang="en-US" sz="2400" dirty="0"/>
              <a:t>	Retail workers have customers to help</a:t>
            </a:r>
          </a:p>
          <a:p>
            <a:pPr lvl="1">
              <a:buClr>
                <a:srgbClr val="00B0F0"/>
              </a:buClr>
              <a:buFont typeface="Wingdings" panose="05000000000000000000" pitchFamily="2" charset="2"/>
              <a:buChar char="Ø"/>
            </a:pPr>
            <a:r>
              <a:rPr lang="en-US" sz="2400" dirty="0"/>
              <a:t>	Servers have guests to feed</a:t>
            </a:r>
          </a:p>
          <a:p>
            <a:pPr lvl="1">
              <a:buClr>
                <a:srgbClr val="00B0F0"/>
              </a:buClr>
              <a:buFont typeface="Wingdings" panose="05000000000000000000" pitchFamily="2" charset="2"/>
              <a:buChar char="Ø"/>
            </a:pPr>
            <a:r>
              <a:rPr lang="en-US" sz="2400" dirty="0"/>
              <a:t>	Owners can pay mortgage and day to day expenses  </a:t>
            </a:r>
          </a:p>
        </p:txBody>
      </p:sp>
    </p:spTree>
    <p:extLst>
      <p:ext uri="{BB962C8B-B14F-4D97-AF65-F5344CB8AC3E}">
        <p14:creationId xmlns:p14="http://schemas.microsoft.com/office/powerpoint/2010/main" val="2338999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90D0D0-7C1D-47FF-A2F0-9937AA567A3D}">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3.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1143</Words>
  <Application>Microsoft Office PowerPoint</Application>
  <PresentationFormat>Widescreen</PresentationFormat>
  <Paragraphs>228</Paragraphs>
  <Slides>29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Candara</vt:lpstr>
      <vt:lpstr>Corbel</vt:lpstr>
      <vt:lpstr>Playfair Display</vt:lpstr>
      <vt:lpstr>Times New Roman</vt:lpstr>
      <vt:lpstr>Wingdings</vt:lpstr>
      <vt:lpstr>Office Theme</vt:lpstr>
      <vt:lpstr>Prospecting For New Business</vt:lpstr>
      <vt:lpstr>PowerPoint Presentation</vt:lpstr>
      <vt:lpstr>About Us</vt:lpstr>
      <vt:lpstr>About Us</vt:lpstr>
      <vt:lpstr>AGENDA</vt:lpstr>
      <vt:lpstr>PowerPoint Presentation</vt:lpstr>
      <vt:lpstr>PowerPoint Presentation</vt:lpstr>
      <vt:lpstr>PowerPoint Presentation</vt:lpstr>
      <vt:lpstr>Why </vt:lpstr>
      <vt:lpstr>Confidence and courage come through preparation and practice.  </vt:lpstr>
      <vt:lpstr>Getting Started</vt:lpstr>
      <vt:lpstr>Time Management</vt:lpstr>
      <vt:lpstr>PowerPoint Presentation</vt:lpstr>
      <vt:lpstr>PowerPoint Presentation</vt:lpstr>
      <vt:lpstr>Call Opening Statement</vt:lpstr>
      <vt:lpstr>Sample Call Opening Statement</vt:lpstr>
      <vt:lpstr>Sample Call Opening Statement</vt:lpstr>
      <vt:lpstr>PowerPoint Presentation</vt:lpstr>
      <vt:lpstr>Remember prospecting is not about you </vt:lpstr>
      <vt:lpstr>PowerPoint Presentation</vt:lpstr>
      <vt:lpstr>PowerPoint Presentation</vt:lpstr>
      <vt:lpstr>Overcoming Obstacles</vt:lpstr>
      <vt:lpstr>WHEN THEY DON’T RESPOND Schedule of Contacts </vt:lpstr>
      <vt:lpstr>Responding  To Objections </vt:lpstr>
      <vt:lpstr>Responding  To Objections </vt:lpstr>
      <vt:lpstr>Getting Past the Gatekeeper</vt:lpstr>
      <vt:lpstr>Metrics</vt:lpstr>
      <vt:lpstr>Celebrate Small Wins</vt:lpstr>
      <vt:lpstr>Celebrate Small Wins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2020-08-25T19:56:07Z</dcterms:created>
  <dcterms:modified xsi:type="dcterms:W3CDTF">2020-08-26T14:43:11Z</dcterms:modified>
</cp:coreProperties>
</file>